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72" r:id="rId3"/>
    <p:sldId id="268" r:id="rId4"/>
    <p:sldId id="270" r:id="rId5"/>
    <p:sldId id="271" r:id="rId6"/>
    <p:sldId id="27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0" d="100"/>
          <a:sy n="60" d="100"/>
        </p:scale>
        <p:origin x="-2160" y="-5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0B922-10A2-4D97-8F56-C1D706E4840E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C47F9-3CED-4394-9EC4-8C3B38D61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94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0B922-10A2-4D97-8F56-C1D706E4840E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C47F9-3CED-4394-9EC4-8C3B38D61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833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0B922-10A2-4D97-8F56-C1D706E4840E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C47F9-3CED-4394-9EC4-8C3B38D61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786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0B922-10A2-4D97-8F56-C1D706E4840E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C47F9-3CED-4394-9EC4-8C3B38D61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379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0B922-10A2-4D97-8F56-C1D706E4840E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C47F9-3CED-4394-9EC4-8C3B38D61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983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0B922-10A2-4D97-8F56-C1D706E4840E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C47F9-3CED-4394-9EC4-8C3B38D61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522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0B922-10A2-4D97-8F56-C1D706E4840E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C47F9-3CED-4394-9EC4-8C3B38D61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607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0B922-10A2-4D97-8F56-C1D706E4840E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C47F9-3CED-4394-9EC4-8C3B38D61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602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0B922-10A2-4D97-8F56-C1D706E4840E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C47F9-3CED-4394-9EC4-8C3B38D61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842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0B922-10A2-4D97-8F56-C1D706E4840E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C47F9-3CED-4394-9EC4-8C3B38D61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165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0B922-10A2-4D97-8F56-C1D706E4840E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C47F9-3CED-4394-9EC4-8C3B38D61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334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E0B922-10A2-4D97-8F56-C1D706E4840E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AC47F9-3CED-4394-9EC4-8C3B38D61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434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13" Type="http://schemas.microsoft.com/office/2007/relationships/hdphoto" Target="../media/hdphoto3.wdp"/><Relationship Id="rId3" Type="http://schemas.openxmlformats.org/officeDocument/2006/relationships/image" Target="../media/image9.png"/><Relationship Id="rId7" Type="http://schemas.openxmlformats.org/officeDocument/2006/relationships/image" Target="../media/image11.jpeg"/><Relationship Id="rId12" Type="http://schemas.openxmlformats.org/officeDocument/2006/relationships/image" Target="../media/image1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14.jpeg"/><Relationship Id="rId5" Type="http://schemas.openxmlformats.org/officeDocument/2006/relationships/image" Target="../media/image10.png"/><Relationship Id="rId10" Type="http://schemas.openxmlformats.org/officeDocument/2006/relationships/image" Target="../media/image13.jpeg"/><Relationship Id="rId4" Type="http://schemas.microsoft.com/office/2007/relationships/hdphoto" Target="../media/hdphoto1.wdp"/><Relationship Id="rId9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75173" y="76200"/>
            <a:ext cx="9068825" cy="75616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dirty="0" smtClean="0"/>
              <a:t>POCKET CARD – INVITATION &amp; ENCLOSURES</a:t>
            </a:r>
            <a:endParaRPr lang="en-US" sz="28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7991" y="4792362"/>
            <a:ext cx="4495800" cy="1923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87" t="41333" r="58358" b="38833"/>
          <a:stretch/>
        </p:blipFill>
        <p:spPr bwMode="auto">
          <a:xfrm>
            <a:off x="98503" y="4789948"/>
            <a:ext cx="3886200" cy="2069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154388" y="533400"/>
            <a:ext cx="8878799" cy="584755"/>
          </a:xfrm>
          <a:prstGeom prst="rect">
            <a:avLst/>
          </a:prstGeom>
          <a:noFill/>
        </p:spPr>
        <p:txBody>
          <a:bodyPr wrap="square" lIns="91418" tIns="45710" rIns="91418" bIns="45710" rtlCol="0">
            <a:spAutoFit/>
          </a:bodyPr>
          <a:lstStyle/>
          <a:p>
            <a:pPr algn="ctr"/>
            <a:r>
              <a:rPr lang="en-US" sz="1600" dirty="0" smtClean="0"/>
              <a:t>The invitation and enclosures will be in a </a:t>
            </a:r>
            <a:r>
              <a:rPr lang="en-US" sz="1600" dirty="0" smtClean="0"/>
              <a:t>“pocket card”</a:t>
            </a:r>
          </a:p>
          <a:p>
            <a:pPr algn="ctr"/>
            <a:r>
              <a:rPr lang="en-US" sz="1600" dirty="0" smtClean="0"/>
              <a:t>(empty pocket on left, sample of completed pocket on right)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389104" y="4524611"/>
            <a:ext cx="3304997" cy="307756"/>
          </a:xfrm>
          <a:prstGeom prst="rect">
            <a:avLst/>
          </a:prstGeom>
          <a:noFill/>
        </p:spPr>
        <p:txBody>
          <a:bodyPr wrap="square" lIns="91418" tIns="45710" rIns="91418" bIns="45710" rtlCol="0">
            <a:spAutoFit/>
          </a:bodyPr>
          <a:lstStyle/>
          <a:p>
            <a:pPr algn="ctr"/>
            <a:r>
              <a:rPr lang="en-US" sz="1400" b="1" dirty="0" smtClean="0"/>
              <a:t>Dimensions of Pocket Card</a:t>
            </a:r>
            <a:endParaRPr lang="en-US" sz="1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4593788" y="4524611"/>
            <a:ext cx="4267199" cy="307756"/>
          </a:xfrm>
          <a:prstGeom prst="rect">
            <a:avLst/>
          </a:prstGeom>
          <a:noFill/>
        </p:spPr>
        <p:txBody>
          <a:bodyPr wrap="square" lIns="91418" tIns="45710" rIns="91418" bIns="45710" rtlCol="0">
            <a:spAutoFit/>
          </a:bodyPr>
          <a:lstStyle/>
          <a:p>
            <a:pPr algn="ctr"/>
            <a:r>
              <a:rPr lang="en-US" sz="1400" b="1" dirty="0" smtClean="0"/>
              <a:t>How Invitation and Enclosures will Fit into Pocket Card</a:t>
            </a:r>
            <a:endParaRPr lang="en-US" sz="1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661103" y="4956907"/>
            <a:ext cx="1711596" cy="2989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/>
          </a:lstStyle>
          <a:p>
            <a:r>
              <a:rPr lang="en-US" sz="1400" b="1" dirty="0" smtClean="0">
                <a:solidFill>
                  <a:schemeClr val="tx1"/>
                </a:solidFill>
              </a:rPr>
              <a:t>Invitation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442109" y="4882634"/>
            <a:ext cx="1631682" cy="2989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/>
          </a:lstStyle>
          <a:p>
            <a:r>
              <a:rPr lang="en-US" sz="1400" b="1" dirty="0">
                <a:solidFill>
                  <a:schemeClr val="tx1"/>
                </a:solidFill>
              </a:rPr>
              <a:t>TBD </a:t>
            </a:r>
            <a:r>
              <a:rPr lang="en-US" sz="1400" b="1" dirty="0" smtClean="0">
                <a:solidFill>
                  <a:schemeClr val="tx1"/>
                </a:solidFill>
              </a:rPr>
              <a:t>card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337503" y="5255873"/>
            <a:ext cx="1905000" cy="2989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Reception </a:t>
            </a:r>
            <a:r>
              <a:rPr lang="en-US" dirty="0" smtClean="0"/>
              <a:t>card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322290" y="5563590"/>
            <a:ext cx="1920213" cy="2989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Response </a:t>
            </a:r>
            <a:r>
              <a:rPr lang="en-US" dirty="0" smtClean="0"/>
              <a:t>card</a:t>
            </a:r>
          </a:p>
        </p:txBody>
      </p:sp>
      <p:pic>
        <p:nvPicPr>
          <p:cNvPr id="4100" name="Picture 4" descr="https://www.tgkdesigns.com/photos/0000/0519/classic-square-pocket-main_large.jpg?126538985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8839" y="1338937"/>
            <a:ext cx="2852063" cy="285206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7855690" y="3202429"/>
            <a:ext cx="1440710" cy="2989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pPr algn="l"/>
            <a:r>
              <a:rPr lang="en-US" dirty="0"/>
              <a:t>Response </a:t>
            </a:r>
            <a:r>
              <a:rPr lang="en-US" dirty="0" smtClean="0"/>
              <a:t>card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855689" y="2971800"/>
            <a:ext cx="1440711" cy="2989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pPr algn="l"/>
            <a:r>
              <a:rPr lang="en-US" dirty="0"/>
              <a:t>Reception </a:t>
            </a:r>
            <a:r>
              <a:rPr lang="en-US" dirty="0" smtClean="0"/>
              <a:t>card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7855689" y="2725334"/>
            <a:ext cx="1212110" cy="2989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/>
          </a:lstStyle>
          <a:p>
            <a:pPr algn="l"/>
            <a:r>
              <a:rPr lang="en-US" sz="1400" b="1" dirty="0">
                <a:solidFill>
                  <a:schemeClr val="tx1"/>
                </a:solidFill>
              </a:rPr>
              <a:t>TBD </a:t>
            </a:r>
            <a:r>
              <a:rPr lang="en-US" sz="1400" b="1" dirty="0" smtClean="0">
                <a:solidFill>
                  <a:schemeClr val="tx1"/>
                </a:solidFill>
              </a:rPr>
              <a:t>card</a:t>
            </a: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4102" name="Picture 6" descr="http://www.basicinvite.com/media/customoptions/28/1298/1/red-perfetto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28" t="27253" r="3360" b="22877"/>
          <a:stretch/>
        </p:blipFill>
        <p:spPr bwMode="auto">
          <a:xfrm>
            <a:off x="144021" y="1143000"/>
            <a:ext cx="4123179" cy="2328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3177033" y="1141728"/>
            <a:ext cx="517068" cy="1972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5095039" y="1039894"/>
            <a:ext cx="543761" cy="1793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0329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75173" y="76200"/>
            <a:ext cx="9068825" cy="75616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dirty="0" smtClean="0"/>
              <a:t>POCKET CARD – INVITATION &amp; ENCLOSURES</a:t>
            </a:r>
            <a:endParaRPr lang="en-US" sz="28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7991" y="4792362"/>
            <a:ext cx="4495800" cy="1923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87" t="41333" r="58358" b="38833"/>
          <a:stretch/>
        </p:blipFill>
        <p:spPr bwMode="auto">
          <a:xfrm>
            <a:off x="98503" y="4789948"/>
            <a:ext cx="3886200" cy="2069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154388" y="533400"/>
            <a:ext cx="8878799" cy="584755"/>
          </a:xfrm>
          <a:prstGeom prst="rect">
            <a:avLst/>
          </a:prstGeom>
          <a:noFill/>
        </p:spPr>
        <p:txBody>
          <a:bodyPr wrap="square" lIns="91418" tIns="45710" rIns="91418" bIns="45710" rtlCol="0">
            <a:spAutoFit/>
          </a:bodyPr>
          <a:lstStyle/>
          <a:p>
            <a:pPr algn="ctr"/>
            <a:r>
              <a:rPr lang="en-US" sz="1600" dirty="0" smtClean="0"/>
              <a:t>The invitation and enclosures will be in a </a:t>
            </a:r>
            <a:r>
              <a:rPr lang="en-US" sz="1600" dirty="0" smtClean="0"/>
              <a:t>“pocket card”</a:t>
            </a:r>
          </a:p>
          <a:p>
            <a:pPr algn="ctr"/>
            <a:r>
              <a:rPr lang="en-US" sz="1600" dirty="0" smtClean="0"/>
              <a:t>(empty pocket on left, sample of completed pocket on right)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389104" y="4524611"/>
            <a:ext cx="3304997" cy="307756"/>
          </a:xfrm>
          <a:prstGeom prst="rect">
            <a:avLst/>
          </a:prstGeom>
          <a:noFill/>
        </p:spPr>
        <p:txBody>
          <a:bodyPr wrap="square" lIns="91418" tIns="45710" rIns="91418" bIns="45710" rtlCol="0">
            <a:spAutoFit/>
          </a:bodyPr>
          <a:lstStyle/>
          <a:p>
            <a:pPr algn="ctr"/>
            <a:r>
              <a:rPr lang="en-US" sz="1400" b="1" dirty="0" smtClean="0"/>
              <a:t>Dimensions of Pocket Card</a:t>
            </a:r>
            <a:endParaRPr lang="en-US" sz="1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4593788" y="4524611"/>
            <a:ext cx="4267199" cy="307756"/>
          </a:xfrm>
          <a:prstGeom prst="rect">
            <a:avLst/>
          </a:prstGeom>
          <a:noFill/>
        </p:spPr>
        <p:txBody>
          <a:bodyPr wrap="square" lIns="91418" tIns="45710" rIns="91418" bIns="45710" rtlCol="0">
            <a:spAutoFit/>
          </a:bodyPr>
          <a:lstStyle/>
          <a:p>
            <a:pPr algn="ctr"/>
            <a:r>
              <a:rPr lang="en-US" sz="1400" b="1" dirty="0" smtClean="0"/>
              <a:t>How Invitation and Enclosures will Fit into Pocket Card</a:t>
            </a:r>
            <a:endParaRPr lang="en-US" sz="1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661103" y="4956907"/>
            <a:ext cx="1711596" cy="2989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/>
          </a:lstStyle>
          <a:p>
            <a:r>
              <a:rPr lang="en-US" sz="1400" b="1" dirty="0" smtClean="0">
                <a:solidFill>
                  <a:schemeClr val="tx1"/>
                </a:solidFill>
              </a:rPr>
              <a:t>Invitation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442109" y="4882634"/>
            <a:ext cx="1631682" cy="2989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/>
          </a:lstStyle>
          <a:p>
            <a:r>
              <a:rPr lang="en-US" sz="1400" b="1" dirty="0">
                <a:solidFill>
                  <a:schemeClr val="tx1"/>
                </a:solidFill>
              </a:rPr>
              <a:t>TBD </a:t>
            </a:r>
            <a:r>
              <a:rPr lang="en-US" sz="1400" b="1" dirty="0" smtClean="0">
                <a:solidFill>
                  <a:schemeClr val="tx1"/>
                </a:solidFill>
              </a:rPr>
              <a:t>card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337503" y="5255873"/>
            <a:ext cx="1905000" cy="2989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Reception </a:t>
            </a:r>
            <a:r>
              <a:rPr lang="en-US" dirty="0" smtClean="0"/>
              <a:t>card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322290" y="5563590"/>
            <a:ext cx="1920213" cy="2989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Response </a:t>
            </a:r>
            <a:r>
              <a:rPr lang="en-US" dirty="0" smtClean="0"/>
              <a:t>card</a:t>
            </a:r>
          </a:p>
        </p:txBody>
      </p:sp>
      <p:pic>
        <p:nvPicPr>
          <p:cNvPr id="4100" name="Picture 4" descr="https://www.tgkdesigns.com/photos/0000/0519/classic-square-pocket-main_large.jpg?126538985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8839" y="1338937"/>
            <a:ext cx="2852063" cy="285206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7855690" y="3202429"/>
            <a:ext cx="1440710" cy="2989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pPr algn="l"/>
            <a:r>
              <a:rPr lang="en-US" dirty="0"/>
              <a:t>Response </a:t>
            </a:r>
            <a:r>
              <a:rPr lang="en-US" dirty="0" smtClean="0"/>
              <a:t>card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855689" y="2971800"/>
            <a:ext cx="1440711" cy="2989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pPr algn="l"/>
            <a:r>
              <a:rPr lang="en-US" dirty="0"/>
              <a:t>Reception </a:t>
            </a:r>
            <a:r>
              <a:rPr lang="en-US" dirty="0" smtClean="0"/>
              <a:t>card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7855689" y="2725334"/>
            <a:ext cx="1212110" cy="2989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/>
          </a:lstStyle>
          <a:p>
            <a:pPr algn="l"/>
            <a:r>
              <a:rPr lang="en-US" sz="1400" b="1" dirty="0">
                <a:solidFill>
                  <a:schemeClr val="tx1"/>
                </a:solidFill>
              </a:rPr>
              <a:t>TBD </a:t>
            </a:r>
            <a:r>
              <a:rPr lang="en-US" sz="1400" b="1" dirty="0" smtClean="0">
                <a:solidFill>
                  <a:schemeClr val="tx1"/>
                </a:solidFill>
              </a:rPr>
              <a:t>card</a:t>
            </a: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4102" name="Picture 6" descr="http://www.basicinvite.com/media/customoptions/28/1298/1/red-perfetto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28" t="27253" r="3360" b="22877"/>
          <a:stretch/>
        </p:blipFill>
        <p:spPr bwMode="auto">
          <a:xfrm>
            <a:off x="144021" y="1143000"/>
            <a:ext cx="4123179" cy="2328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3177033" y="1141728"/>
            <a:ext cx="517068" cy="1972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5095039" y="1039894"/>
            <a:ext cx="543761" cy="1793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2" descr="http://storage.designcrowd.com/design_img/95633/73441/73441_1720307_95633_imag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039" y="2813566"/>
            <a:ext cx="1229561" cy="1229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29674"/>
          <a:stretch/>
        </p:blipFill>
        <p:spPr bwMode="auto">
          <a:xfrm rot="5400000">
            <a:off x="6965818" y="2767098"/>
            <a:ext cx="342738" cy="1333500"/>
          </a:xfrm>
          <a:prstGeom prst="homePlat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2" descr="http://storage.designcrowd.com/design_img/95633/73441/73441_1720828_95633_image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507"/>
          <a:stretch/>
        </p:blipFill>
        <p:spPr bwMode="auto">
          <a:xfrm>
            <a:off x="6471017" y="3024301"/>
            <a:ext cx="1361600" cy="238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4" descr="http://storage.designcrowd.com/design_img/95633/73441/73441_1720859_95633_image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523"/>
          <a:stretch/>
        </p:blipFill>
        <p:spPr bwMode="auto">
          <a:xfrm>
            <a:off x="6470857" y="2813566"/>
            <a:ext cx="1361600" cy="210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0940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torage.designcrowd.com/design_img/95633/73441/73441_1720307_95633_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1" y="1225035"/>
            <a:ext cx="3276599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3"/>
          <p:cNvSpPr txBox="1">
            <a:spLocks noGrp="1"/>
          </p:cNvSpPr>
          <p:nvPr>
            <p:ph idx="1"/>
          </p:nvPr>
        </p:nvSpPr>
        <p:spPr>
          <a:xfrm>
            <a:off x="4307774" y="4038600"/>
            <a:ext cx="2438400" cy="338534"/>
          </a:xfrm>
          <a:prstGeom prst="rect">
            <a:avLst/>
          </a:prstGeom>
          <a:noFill/>
        </p:spPr>
        <p:txBody>
          <a:bodyPr wrap="square" lIns="91418" tIns="45710" rIns="91418" bIns="45710" rtlCol="0">
            <a:spAutoFit/>
          </a:bodyPr>
          <a:lstStyle/>
          <a:p>
            <a:pPr marL="166688" indent="-166688">
              <a:spcBef>
                <a:spcPts val="0"/>
              </a:spcBef>
            </a:pPr>
            <a:r>
              <a:rPr lang="en-US" sz="1600" dirty="0" smtClean="0"/>
              <a:t>Remove </a:t>
            </a:r>
            <a:r>
              <a:rPr lang="en-US" sz="1600" u="sng" dirty="0" smtClean="0"/>
              <a:t>bowtie</a:t>
            </a:r>
            <a:endParaRPr lang="en-US" sz="1600" u="sng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94856" y="1365766"/>
            <a:ext cx="0" cy="274320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543050" y="4654034"/>
            <a:ext cx="952500" cy="2989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b="0" dirty="0" smtClean="0"/>
              <a:t>5 7/8”</a:t>
            </a:r>
            <a:endParaRPr lang="en-US" b="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609600" y="4613460"/>
            <a:ext cx="2819400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3239738" y="3352800"/>
            <a:ext cx="106803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3"/>
          <p:cNvSpPr txBox="1">
            <a:spLocks/>
          </p:cNvSpPr>
          <p:nvPr/>
        </p:nvSpPr>
        <p:spPr>
          <a:xfrm>
            <a:off x="4343400" y="1981200"/>
            <a:ext cx="2438400" cy="1569640"/>
          </a:xfrm>
          <a:prstGeom prst="rect">
            <a:avLst/>
          </a:prstGeom>
          <a:noFill/>
        </p:spPr>
        <p:txBody>
          <a:bodyPr vert="horz" wrap="square" lIns="91418" tIns="45710" rIns="91418" bIns="4571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6688" indent="-166688">
              <a:spcBef>
                <a:spcPts val="0"/>
              </a:spcBef>
            </a:pPr>
            <a:r>
              <a:rPr lang="en-US" sz="1600" dirty="0" smtClean="0"/>
              <a:t>Change background to </a:t>
            </a:r>
            <a:r>
              <a:rPr lang="en-US" sz="1600" u="sng" dirty="0" smtClean="0"/>
              <a:t>circle design</a:t>
            </a:r>
            <a:r>
              <a:rPr lang="en-US" sz="1600" dirty="0" smtClean="0"/>
              <a:t> (but use </a:t>
            </a:r>
            <a:r>
              <a:rPr lang="en-US" sz="1600" u="sng" dirty="0" smtClean="0"/>
              <a:t>lighter</a:t>
            </a:r>
            <a:r>
              <a:rPr lang="en-US" sz="1600" dirty="0" smtClean="0"/>
              <a:t> gray color) and outside </a:t>
            </a:r>
            <a:r>
              <a:rPr lang="en-US" sz="1600" dirty="0"/>
              <a:t>border from back to </a:t>
            </a:r>
            <a:r>
              <a:rPr lang="en-US" sz="1600" u="sng" dirty="0"/>
              <a:t>red</a:t>
            </a:r>
          </a:p>
          <a:p>
            <a:pPr marL="166688" indent="-166688">
              <a:spcBef>
                <a:spcPts val="0"/>
              </a:spcBef>
            </a:pPr>
            <a:endParaRPr lang="en-US" sz="1600" dirty="0"/>
          </a:p>
        </p:txBody>
      </p:sp>
      <p:pic>
        <p:nvPicPr>
          <p:cNvPr id="18" name="Picture 2" descr="http://storage.designcrowd.com/design_img/95633/73441/73441_1720828_95633_image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87116" r="64230" b="598"/>
          <a:stretch/>
        </p:blipFill>
        <p:spPr bwMode="auto">
          <a:xfrm rot="5400000">
            <a:off x="6893385" y="1838898"/>
            <a:ext cx="1480871" cy="508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Content Placeholder 3"/>
          <p:cNvSpPr txBox="1">
            <a:spLocks/>
          </p:cNvSpPr>
          <p:nvPr/>
        </p:nvSpPr>
        <p:spPr>
          <a:xfrm>
            <a:off x="4343400" y="3200400"/>
            <a:ext cx="4495800" cy="584755"/>
          </a:xfrm>
          <a:prstGeom prst="rect">
            <a:avLst/>
          </a:prstGeom>
          <a:noFill/>
        </p:spPr>
        <p:txBody>
          <a:bodyPr vert="horz" wrap="square" lIns="91418" tIns="45710" rIns="91418" bIns="4571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6688" indent="-166688">
              <a:spcBef>
                <a:spcPts val="0"/>
              </a:spcBef>
            </a:pPr>
            <a:r>
              <a:rPr lang="en-US" sz="1600" dirty="0" smtClean="0"/>
              <a:t>Break year and time into </a:t>
            </a:r>
            <a:r>
              <a:rPr lang="en-US" sz="1600" u="sng" dirty="0" smtClean="0"/>
              <a:t>2 lines of text</a:t>
            </a:r>
          </a:p>
          <a:p>
            <a:pPr marL="166688" indent="-166688">
              <a:spcBef>
                <a:spcPts val="0"/>
              </a:spcBef>
            </a:pPr>
            <a:r>
              <a:rPr lang="en-US" sz="1600" dirty="0" smtClean="0"/>
              <a:t>Confirm that </a:t>
            </a:r>
            <a:r>
              <a:rPr lang="en-US" sz="1600" u="sng" dirty="0" smtClean="0"/>
              <a:t>red color </a:t>
            </a:r>
            <a:r>
              <a:rPr lang="en-US" sz="1600" dirty="0" smtClean="0"/>
              <a:t>is CMYK</a:t>
            </a:r>
            <a:r>
              <a:rPr lang="en-US" sz="1600" dirty="0"/>
              <a:t>: </a:t>
            </a:r>
            <a:r>
              <a:rPr lang="en-US" sz="1600" dirty="0" smtClean="0"/>
              <a:t>30-96-76-26 </a:t>
            </a:r>
            <a:endParaRPr lang="en-US" sz="1600" dirty="0"/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0" y="76200"/>
            <a:ext cx="91440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800" dirty="0" smtClean="0"/>
              <a:t>FEEDBACK FOR INVITATION</a:t>
            </a:r>
            <a:endParaRPr lang="en-US" sz="2800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6591300" y="2209800"/>
            <a:ext cx="59079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2362200" y="4234935"/>
            <a:ext cx="194557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0" y="2596634"/>
            <a:ext cx="838200" cy="2989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pPr algn="l"/>
            <a:r>
              <a:rPr lang="en-US" b="0" dirty="0" smtClean="0"/>
              <a:t>5 7/8”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4039515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>
          <a:xfrm>
            <a:off x="0" y="5192197"/>
            <a:ext cx="4038600" cy="158960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ontent Placeholder 3"/>
          <p:cNvSpPr txBox="1">
            <a:spLocks/>
          </p:cNvSpPr>
          <p:nvPr/>
        </p:nvSpPr>
        <p:spPr>
          <a:xfrm>
            <a:off x="4343400" y="3668197"/>
            <a:ext cx="4724400" cy="2025150"/>
          </a:xfrm>
          <a:prstGeom prst="rect">
            <a:avLst/>
          </a:prstGeom>
          <a:noFill/>
        </p:spPr>
        <p:txBody>
          <a:bodyPr vert="horz" wrap="square" lIns="91418" tIns="45710" rIns="91418" bIns="45710" rtlCol="0">
            <a:spAutoFit/>
          </a:bodyPr>
          <a:lstStyle>
            <a:defPPr>
              <a:defRPr lang="en-US"/>
            </a:defPPr>
            <a:lvl1pPr marL="342900" indent="-342900">
              <a:spcBef>
                <a:spcPts val="0"/>
              </a:spcBef>
              <a:buFont typeface="Arial" pitchFamily="34" charset="0"/>
              <a:buChar char="•"/>
              <a:defRPr sz="1600"/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en-US" i="1" dirty="0" smtClean="0"/>
              <a:t>Add text below somewhere:</a:t>
            </a:r>
            <a:endParaRPr lang="en-US" i="1" dirty="0"/>
          </a:p>
          <a:p>
            <a:pPr marL="0" indent="0">
              <a:buNone/>
            </a:pPr>
            <a:r>
              <a:rPr lang="en-US" dirty="0" smtClean="0"/>
              <a:t>	Service 10:30am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	Reception 1:00pm</a:t>
            </a:r>
            <a:endParaRPr lang="en-US" dirty="0"/>
          </a:p>
          <a:p>
            <a:r>
              <a:rPr lang="en-US" i="1" dirty="0" smtClean="0"/>
              <a:t>Add 2 icons </a:t>
            </a:r>
          </a:p>
          <a:p>
            <a:pPr lvl="1"/>
            <a:r>
              <a:rPr lang="en-US" sz="1400" dirty="0" smtClean="0"/>
              <a:t>This </a:t>
            </a:r>
            <a:r>
              <a:rPr lang="en-US" sz="1400" dirty="0"/>
              <a:t>icon should go with </a:t>
            </a:r>
            <a:r>
              <a:rPr lang="en-US" sz="1400" dirty="0" smtClean="0"/>
              <a:t>“Service”</a:t>
            </a:r>
          </a:p>
          <a:p>
            <a:pPr lvl="1"/>
            <a:r>
              <a:rPr lang="en-US" sz="1400" dirty="0" smtClean="0"/>
              <a:t>Another </a:t>
            </a:r>
            <a:r>
              <a:rPr lang="en-US" sz="1400" dirty="0"/>
              <a:t>simple icon </a:t>
            </a:r>
            <a:r>
              <a:rPr lang="en-US" sz="1400" dirty="0" smtClean="0"/>
              <a:t>should go with “Reception”–  </a:t>
            </a:r>
            <a:r>
              <a:rPr lang="en-US" sz="1400" dirty="0"/>
              <a:t>perhaps a plate with fork and </a:t>
            </a:r>
            <a:r>
              <a:rPr lang="en-US" sz="1400" dirty="0" smtClean="0"/>
              <a:t>knife? </a:t>
            </a:r>
            <a:r>
              <a:rPr lang="en-US" sz="1400" dirty="0"/>
              <a:t>W</a:t>
            </a:r>
            <a:r>
              <a:rPr lang="en-US" sz="1400" dirty="0" smtClean="0"/>
              <a:t>hatever you think would look best</a:t>
            </a:r>
            <a:endParaRPr lang="en-US" sz="1400" dirty="0"/>
          </a:p>
        </p:txBody>
      </p:sp>
      <p:sp>
        <p:nvSpPr>
          <p:cNvPr id="5" name="Content Placeholder 3"/>
          <p:cNvSpPr txBox="1">
            <a:spLocks noGrp="1"/>
          </p:cNvSpPr>
          <p:nvPr>
            <p:ph idx="1"/>
          </p:nvPr>
        </p:nvSpPr>
        <p:spPr>
          <a:xfrm>
            <a:off x="4307774" y="838200"/>
            <a:ext cx="2438400" cy="338534"/>
          </a:xfrm>
          <a:prstGeom prst="rect">
            <a:avLst/>
          </a:prstGeom>
          <a:noFill/>
        </p:spPr>
        <p:txBody>
          <a:bodyPr wrap="square" lIns="91418" tIns="45710" rIns="91418" bIns="45710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1600" dirty="0" smtClean="0"/>
              <a:t>Remove </a:t>
            </a:r>
            <a:r>
              <a:rPr lang="en-US" sz="1600" u="sng" dirty="0" smtClean="0"/>
              <a:t>bowtie</a:t>
            </a:r>
            <a:endParaRPr lang="en-US" sz="1600" u="sng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505200" y="1654732"/>
            <a:ext cx="0" cy="274320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619250" y="4817031"/>
            <a:ext cx="952500" cy="2989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b="0" dirty="0" smtClean="0"/>
              <a:t>5 ”</a:t>
            </a:r>
            <a:endParaRPr lang="en-US" b="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685800" y="4776457"/>
            <a:ext cx="3087956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7782735" y="4817031"/>
            <a:ext cx="67503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3"/>
          <p:cNvSpPr txBox="1">
            <a:spLocks/>
          </p:cNvSpPr>
          <p:nvPr/>
        </p:nvSpPr>
        <p:spPr>
          <a:xfrm>
            <a:off x="4343400" y="2144197"/>
            <a:ext cx="2438400" cy="584755"/>
          </a:xfrm>
          <a:prstGeom prst="rect">
            <a:avLst/>
          </a:prstGeom>
          <a:noFill/>
        </p:spPr>
        <p:txBody>
          <a:bodyPr vert="horz" wrap="square" lIns="91418" tIns="45710" rIns="91418" bIns="4571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600" dirty="0" smtClean="0"/>
              <a:t>Change background to </a:t>
            </a:r>
            <a:r>
              <a:rPr lang="en-US" sz="1600" u="sng" dirty="0" smtClean="0"/>
              <a:t>star design</a:t>
            </a:r>
            <a:endParaRPr lang="en-US" sz="1600" u="sng" dirty="0"/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0" y="76200"/>
            <a:ext cx="91440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800" dirty="0" smtClean="0"/>
              <a:t>FEEDBACK FOR RECEPTION CARD</a:t>
            </a:r>
            <a:endParaRPr lang="en-US" sz="2800" dirty="0"/>
          </a:p>
        </p:txBody>
      </p:sp>
      <p:pic>
        <p:nvPicPr>
          <p:cNvPr id="15" name="Picture 2" descr="http://storage.designcrowd.com/design_img/95633/73441/73441_1720828_95633_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62062"/>
            <a:ext cx="3429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" name="Straight Arrow Connector 19"/>
          <p:cNvCxnSpPr/>
          <p:nvPr/>
        </p:nvCxnSpPr>
        <p:spPr>
          <a:xfrm>
            <a:off x="394856" y="1528763"/>
            <a:ext cx="0" cy="274320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0" y="2759631"/>
            <a:ext cx="838200" cy="2989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pPr algn="l"/>
            <a:r>
              <a:rPr lang="en-US" b="0" dirty="0" smtClean="0"/>
              <a:t>5 7/8”</a:t>
            </a:r>
            <a:endParaRPr lang="en-US" b="0" dirty="0"/>
          </a:p>
        </p:txBody>
      </p:sp>
      <p:cxnSp>
        <p:nvCxnSpPr>
          <p:cNvPr id="31" name="Straight Arrow Connector 30"/>
          <p:cNvCxnSpPr>
            <a:stCxn id="5" idx="1"/>
          </p:cNvCxnSpPr>
          <p:nvPr/>
        </p:nvCxnSpPr>
        <p:spPr>
          <a:xfrm flipH="1">
            <a:off x="2743200" y="1007467"/>
            <a:ext cx="1564574" cy="3641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&quot;Copper Torah&quot; bar mitzvah invitation from Checkerboard"/>
          <p:cNvPicPr>
            <a:picLocks noChangeAspect="1" noChangeArrowheads="1"/>
          </p:cNvPicPr>
          <p:nvPr/>
        </p:nvPicPr>
        <p:blipFill rotWithShape="1">
          <a:blip r:embed="rId3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078" b="37959" l="47059" r="86353">
                        <a14:foregroundMark x1="63059" y1="9404" x2="63059" y2="9404"/>
                        <a14:foregroundMark x1="62588" y1="14794" x2="62588" y2="14794"/>
                        <a14:foregroundMark x1="76706" y1="32339" x2="76706" y2="32339"/>
                        <a14:backgroundMark x1="81647" y1="28211" x2="81647" y2="282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736" t="5849" r="12341" b="62042"/>
          <a:stretch/>
        </p:blipFill>
        <p:spPr bwMode="auto">
          <a:xfrm>
            <a:off x="8576130" y="4382615"/>
            <a:ext cx="425583" cy="572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2" descr="data:image/jpeg;base64,/9j/4AAQSkZJRgABAQAAAQABAAD/2wCEAAkGBhQRDxUQEBQUFBUVFBcUGBYUFhUXGBcVGBYVGhgcFBYXGyYeFxojGRcXHzEgIycpLCwsFh4xNTAqNSgrLCkBCQoKBQUFDQUFDSkYEhgpKSkpKSkpKSkpKSkpKSkpKSkpKSkpKSkpKSkpKSkpKSkpKSkpKSkpKSkpKSkpKSkpKf/AABEIAL4BCQMBIgACEQEDEQH/xAAcAAEAAgIDAQAAAAAAAAAAAAAABwgFBgIDBAH/xABUEAABAwIBBwYGDAwDBwUAAAABAAIDBBEFBgcSITFBUQgTImFxkTJScoGhwRQjJUJDYoKSorGz0RUkMzVTY3N0o7LCw2SD0hYXNFST8PEmRISktP/EABQBAQAAAAAAAAAAAAAAAAAAAAD/xAAUEQEAAAAAAAAAAAAAAAAAAAAA/9oADAMBAAIRAxEAPwCcUREBERAREQEREBERARcJ52saXvcGtaCS5xAAA2kk6gFEGW3KBihLocNaJnjUZn3EQPxG6jJ26h5SCXKytjhYZJnsjY3a57g1o7XONgo7yhz+YfT3bBp1Txf8mNFl+uR9rjraHKvmUGVVVXSc5VzPlO4OPRb5DB0W+YLEoJXxjlFVslxTxQQN3EgyvHndZv0VqdfnTxSbw62YfsyIvsg1aouyGBzzosaXHg0EnuCD3T5S1Tzd9TUO8qaQ/W5dLcXnGyaUdkj/AL174Mia9+tlFVOHEQS279Fdzs3mJD/2NX/0ZPuQdFNlpXR/k6yqb2Ty27tKy2DDc9eKw2/GOdA3TRsdftcAHelatWZN1UIvNTTxj48Ujf5mrHoJuwTlJnUK2lB4vp3W/hybfnqS8ms5uH19mwVDRIfgpfa334AO1OPkkqoqILxoqrZIZ4q6gIYX+yIRq5qYk2HxJPCZ6R1Ke8ic59HigDYnc3Na5gksH9ZYdkg6xr4gINuREQEREBERARFh8fyvpKHR9lzxxF3gtcSXEXtcNaC6199rIMwi82H4lFURNmgkZLG7Y9jg5p84XpQEUXZ4c6r8NLKWj0efe3Tc9w0hGy5DbN2FxIO3YBsNxbuzx5a1NBQ00tI/m3yyi50Wu6IZpWs4EC5tfqQSWii/OjlzVUmE0dVTPEck7oi86DTqMRkIAcCACR3L1ZxsuqmhwilrYCznZZIQ7SbdpD4XvcLXuBcDYb9aCRkWu5B5YMxShZVMGi65ZIy99CRttIX4EEOHU4LYkBERAWFyryup8NpzPVP0Rsa0a3yO8Vjd59A3kLoy3y1hwulNRMbuN2xxA2dI/gOAG0u3DibA1WyqysnxGpdUVLruOprRqZG3c1jdw9J2m5QZnL7OfU4q8tceapwbtgadWrYZD8I7rOobgFpqKQ83mZyoxLRnmvT0p16ZHTkH6pp3fHOrhpbEGiUNBJPIIoWPke7UGMaXOPYBrUpZMcnmqmAfXSNpm7dBtpJbddjoN7z2KSKrFMJybg5toa2QjwGWfUS9cjjrA63EN224KKMq8/FdVEspiKSLZ7WbykdcpGr5Ib2lBJ8ObbBMLaH1QiJ8eskB0uyM2YfM1cJ89WD0jdCn0nge9poNBv0tAKttTVPkeXyOc9x1lziXOJ6ydZXUgn+p5SdOD7XSTOHxnsb6AHLzt5S0e+heOydp/tqCEQWJo+UdRO/KwVLPJEbx/OD6FkxlfgGJ9GY0pcf+YjETh2SPaNfY5VjRBYrHOT9Q1DecoZXwE622PPRHs0jpecO8yijKzNNX4eC+SLnYh8LDd7QOLxbSZ2kW61g8Bytq6F2lSTyRa7lrTdh8qM3a7zhS/kdyiGuIixOMN3c/CCW9skWsjtbfyUEErnDM5jg9hLXNIIc0kEEbCCNYKshlVmkoMWi9l4e+OKR40myQ2MMh+OxuoG+0tsQdoOxQFlJkvUYfOYKuMsdtB2te3xmOGpw/8Gx1IJcza59dbaXFXcGsqfqE/wDr797lN7HggEEEEXBGsEdSo8pVzSZ3XUTm0Va4upibMedZgJ+uPq3bRvCCxyLjHIHAOaQQRcEG4IOwg7wuSAiIg1jOLliMLw99TYOkJEcTTsMrgbaXUAHOPHRtvVTsVxWWpmfPUPdJI83c5x1n7gNgA1AagrB8o380xfvbPsp1XFBPvJrncaarYSdESxuA3AuY4Ejt0W9ymZQlyaD7XW+VB9Uym1BUTOZipqMYrJCbgTOjb5MXtbbeZl/OpMz8PvhOHniQe+AKE6+o5yaSQ++e53e4n1raMsM48mI0dLSPiYwUzQC4OJL3BgYDYjoiw2a9ZQSFnh15OYY6/wCg896Vx9S555pP/TuHDi6A/wD1X/eo7ynzkyV2G0uHuiYxtMGdMOJL9CMxs1HweiTfbc8Ni+ZW5x5MQoaWjfExgpmgF4JJeWsDAbEdHo7tevhsQb9yasTOnV0xOotjmaOBBc13fdncp1VcOTnJbFpRxpH+iWEqx6Asfj2ORUVNJVVDtGONtzxJ2BrRvcTYAcSsgq158cvjWVfsKF3tFM4g22STC4c7rDdbR8o7wg0/LXLGbE6t1TMbDwY4wbtjjvqaOJ3k7zfsGARTDmRzXiocMSrG3hYfaY3DVI8Hw3DexpGobyOAsQ9eaXMyHhlfiTOibOip3DwhtD5h4vBm/fq1H3Zy8+Ah0qPCi0uHRfUCxay2q0I2OPxtg3X2jHZ5s7Re5+G0D7MF2zytOt52GNhHvRscd+zZfShZB21NU+V7pJHOe9xu5ziXOcTvJOsldSIgIiICIiAiIgIiINhyPy6qsMl5ymf0SenE65jkHxm7j8YWI4qwOGYvh+U1CYpG2e0XdGSOdhfs04nW1i/vgLHYRuVXV7sExuajnZU0zyyRhuCPSHDe0jUQdqDNZfZAT4VUc3L04nXMUwFmvaNx8V43t+sEFaurRYDjdJlLhb4Z2gPAAljB6UUljoyRE67bbHtab6713yvyUlw2rfSzjW3W1wGqSM30XN6jbZuII3IJQzG5zSxzcLq3dFxtTvcfBcfgieB97wOreLTyqOtcQQQbEawRuPUrUZo8u/wnQgSm9RBZkvF2roSfKAN/jNd1IN6REQRPyj/zZB+9t+ymVdFYvlH/AJsg/e2/ZTKuiCdeTOehXD41P9U6m5QhyZvBru2n+qdTego6QviyeU9BzFdUwH4OeVnma9wHoWMQEREEn8nhvuw7qpZP54grKKv3JsoL1lVPuZA2PzyP0v7SsCg0vOzlj+DsNe9htNL7TFxDnA6Tx5Lbnt0eKqiSpIz8ZT+ysUNO03jpW80OHOGxkPbfRb/lqNkG0ZucjHYpXsp9Yib7ZM4e9jBFwD4zjZo7b7ipmzx5dNwyjZh1FaOWSPRGhq5mnA0bt4ONi0cLOO0BenNXgkeEYI6tqOi6WP2TKd4jDSY2Dr0Te3jSEKvmU2PyV1XLVzeFK4utua3Y1o6mtAHmQYtERAREQEREBERAREQEREBERBm8j8qpcNrGVUB1t1PZewkjNtJjuo8dxAO5WAy/ycix7CGVdJ0pWsMsB1XPjxO6yQRbc5o61WRTHye8szHO7DJXdCW8kV90oHSaOpzRftZ1oIdItqK2jNrlecNxGOck80483MOMTiLntabOHk23rPZ8skBR4lz8YtFVXlFtglB9tA85D/l9SjhBeJjgQCDcHWCNhHUvq0DMllN7MwljHm8lMeYdfaWtAMZ+YQ3tYVv6CJeUg73NgH+KH2Uv3quysRykPzdT/vQ+ykVd0E48mbbXf/H/AL6nJQXyZ3dKuHVTn0zqdEFZs/mTxp8VM4HQqmCQHdptAY8duprvlqNVbTOhkQMUoHRNsJozzkJOrpga2k7g4au3RO5VQqqV0T3RyNLHscWua4WLXA2IIOwgoOpEW05ushpMUrWwtBETCHTSDY2O+wHx3bAO07AUE45hMnjT4UJniz6l5l17ebHRZ32c7set9xjEm01NLUP8GKN8h7GNLvUvRTU7Y2NjYA1rGhrWjYGtFgB1ACy0TPjifM4JMBqMzo4R53Bzu9rHDzoKw1lW6WV8shu97nPceLnEknvJWayBye9nYnT0pF2vkBf+zYC9/ZdrSO0ha+pk5N2EaVVU1R+CibE3tkcSbdYEdvlIM9yiMpOapIaCM2MzuceB+ijI0QRwL7H/AC1X1bznpxn2TjU+u7YdGBvVoDpfxC9aMgIiICIiAiIgIiICIiAiIgIiIC9OG4g+nmjniNnxPbI08HNII9IXmRBZnOfRMxXJ72XELlkbKxnEAN9saexhfccWBVmVkcwuJCpwZ9LJ0uZkfEWnfFINMX6rukHmVesYw409TLTu2xSviPaxxb6kElcnjHeaxKSlJ6NREbD9ZFdw+gZFY1U5yFxT2NilJPewbPHpeQ5wa/6LirjIIn5R/wCbIP3tv2UyrorGco9vuXAeFW37KZVzQTbyZ/DrvJg+uZTsoI5NH5Wt8iH+aVTugKFeUZgUDYIaxsbWzumETnjUXM5t56QGpxBa3WddtSmpQ/ykn/iVMONQ490Z+9BXxXCyAwiGnw2nbTxtYHwxyO0ffPfG0uc47XEneeobFT1XJyKdfC6M8aSn+xYgzShzlJ1lqSli8ad7/mR2/uKY1BnKYdroR1VB/wDzoIPVjuTtRhmFSSnbJUv1/FYyMD06SrirM5ojoZNNeNtql3nD5PuCCuWMVxnqZpjtklfIe17i71rxr6viAiIgIiICIiAiIgIiICIiAiIgIiIJm5Nddapq4PHijkt5Dy3+4tMzxUQixyrAFg5zJPnxscfpErPcneS2LvHjUsg/iQn1Lz5/4rY04+NBEfQ4epBG7TY3Cu1h1TzkMcnjsa/5zQfWqSK5WRj74ZRnjSQH+CxBovKLZfCYzwq4/spwq3q3GcvI92J4c6mic1kmm2RhffRLm31EjWLgkXsVVbHMDmo53U9SwxyM2g8NxaRqc07iEEtcml/t9YP1cR7nSfep6UA8muT8aq27zDGe55/1BT8gKF+Uq/8AF6McZZT3NZ96mhQlyl3e10Q+NOfRD96CCgrh5AuvhFCf8HB9kxU8Ct9m3dfB6L91iHc0BBsig7lMRf8AAu/eG/YEetTioj5R9FpYfTzeJUaPmfG/1sHegrwrM5mfbcnRGONRH53Oef6wqzKw/Jxrw7D54d8dRp/Jkjbb0scgryV8WTynw72PXVEH6OeVnma9wHossYgIiICIiAiIgIiICIiAiIgIiICIiCU+TpFfFpHbm0j/AEyQheLP3PpY28eJDE36Ol/Uto5NWH9OsqCNjYoge0vc7+Vneo9zrYhz2N1jxul5v/pNbH9bCg1NXMyRi0MOpGHa2lgHdEwKm9PCXvaxusucGjtJsPrV26aEMY1g2NaGjsAsg7FWvlDPvjDeqmiH05T61ZRVm5QLvdk9VPF/X96D3cnGW2KTN40jj3Sw/erFqs/J9n0cZt41PK30sd/SrMICg3lMu/4EfvB+wU5KCOUu/wBsohwZOe8w/cghNW5zWuvgtF+waO4kKoytrmldfA6P9kR3PeEG3LTM7+E+yMEqmgXdGwTDq5pwc76AcPOtzXVU07ZGOjeLte0tcOLXCxHcUFIVK/J2xrmsRlpnGwqIbgcZIjpD6Bk7lHGP4Q6kq5qV/hRSOjvxDSQD2EWPnXPJrG3UdZDVs2xSNfbi0HpN87bjzoN0z9YGYMYdKB0aiNko1atIDQeO27Q75ajhWRz34C2vwhldB0zABO0j30EgGnbzaD+xhVbkBERAREQEREBERAREQEREBERARFlcl8BfXVsNJHtleGk+K3a93yWgnzILB5oaQYfk8aqUW0xLVu46Ab0e9kYPylW2sqnSyPlebue5z3Hi5xJPpKsTnzxtlFhDKCHomfRia0e9giDS63cxvY4quCDac1+E+ycZpI9wmEp8mK8hv26FvOrdKA+ThgGlPUVzhqjYIGH4zyHPt1hrWj5anxAVYc/Z923/ALGL+VWeVXc+p93Jv2cP2TUHXmOltjtOPGbM3+DIfUrTKpuaGbQxyjPGRzfnRvb61bG6D6oC5Sj/AMZpBwikPe9v3KfVXvlIv/HqYcKcnvkd9yCIFbDM46+BUnkPHdNIFU9WrzKuvgNJ2TDuqJkG8IiIK+cojJbmqqPEGDozjm5DwlYOiT5UYt/llQ+rjZbZLtxGglpH2Be27HH3kjdbHdl9R6iRvVQK6ifDK+GVpa+NxY5p2hzTYg+cILAZhsrG1VC/DJ7OdC06LXa9OnfqI17dFxLT1OaFD2cPI52GYhJTm/NnpwuPvonE6OveRraetvWsdkxlFJQVcVXD4Ubr2OxzTqc13UW3Hp3KxeVuAwZR4QyemI5wNMkDja7X7HxScLkaJ4EA6wNYVfRd1XSPikdFK0sexxa5rhYtcDYgjjddKAiIgIiICIiAiIgIiICIiAp95P2RfMwvxScWdKCyG+q0QPTfr2aRFgeDTuco1zX5vn4rVgOBFPEQ6Z+zVuY0+M70C54Aynnuy6ZRUgwuks2SSMNeGahFT2sGi2wuA0QNzb8QgijOnlh+EsSklYbwx+1Q9bGk9L5TiXdhA3LUQF8UjZkci/ZuICeRt4KUiR19jpPg29esaR6m23oJ0zaZL/g/C4adwtIRzsv7V+sg+SLM+QtpREBVaz5O93ajqbD9jGrSqq2e518equoQj+BEgxGbqXRxiiP+KiHe8D1q3tlTXJKbQxGkf4tTA7ulYVc1AVduUg73Spx/hQe+WX7lYlVw5Rh91ouqkj+1nQRWrT5j3XwGm6nTD+PIfWqsK0WYh18Dh6pJh/EcfWgkFERAUIZ/M3xPurTt2ANqGjgNTZPNqa75J4lTeuE0LXtLHgOa4FpaRcEEWIIO0EIKPrfM1Ocl2FVGhLd1LKRzjRr0HbBIwcQNRG8DiAuzOxmzdhk/Owgmkld0Hazzbjr5t5/lJ2gcQVH6Cx+dHNlHi0IxDDywz6AcNEjRqY7dHpbNO2x2/YdxFdKindG9zJGlrmktc1wILXDUQQdYIO5b7mxzryYW8QzaUtI462bXRknW6K/eW7D1HbLeVuQNFj9OKykkYJS3oTsFw+w8Gdu3Vs3Ob5rIKxos1lPkhVYdNzVXEWHXouGtjxxY/YezaN4CwqAiIgIiICIiAiIgLZchcgqjFajmoRoxtsZZnA6Mbf6nHc3f1C5GyZvsytRXls1UHU9NqNyLSyD9W07AR792rXqDlKeVOW1Dk9SikpWMMwb0IGnYSPDqHbdeo6+k7s1gOzKLH6TJrDW09O0GQg81GT0pHnwpJiNdr7TvsGi26tOJ4lJUzPnncXySOLnOO8n6huAGoAALux3Hpq2ofU1Ly+R51k7ANwaNjWjcAvCxhJAAJJNgBrJJ4BB6cKwuSpnjp4Gl8kjgxrRvJ48ANpO4AlW5yIySjwyhjpY9ZHSkf48ptpO7NQA4AALUczmbD8Hxey6pv41K3YfgYz73yz747tnG8moCIiAqp56T7vVfbEP4EStYqoZ43Xx2rv47B3QxBBqeHS6E0b/Fka7ucCrtqjoVwf8AaYf93QbCq18oZ98YaOFLGPpyn1qyirdygcOl/CvPGN/NmCNrX6J0SRpXGlsuDu27EEWqzuYN18EZ1TSj6QPrVZGsJNgLnqVnsxWHyQ4O0SsdGXTSPAeC0lp0bGx12NigkNERAREQeXFMLiqYX09QwSRyDRc12wj1EHWCNYIBCrFnLzWS4XIZGaUtK49CS2tl9jJbbDwdsd1HULTrqqqVkrHRyta9jgWua4AtcDtBB1EIKQrPZJZbVWGS85SyWBtpxu1xvA8dvrFiNxUkZxMwz4y6pwsGRm0097vb+yJ8MfFPS4aW6G5Iy1xa4EEEggixBG0EHYUFlMnM6+HYvF7FrmRxPdqMVRYxPPGOQ6r8L2dfZfasLlXydo5LyYbNzROvmpruZ8mQXc0dod2qA1tWTGc2vw+zYJyYx8FL7ZHbgAdbPkkIOvHs22IUV+fpZNEfCRjnGW4lzL6PnstaIU74HykYyAK2lc073wODh8x5BA+UVsZy7wCv1zmmLj/zMGi4fLey3c5BWRFZk5G5OTa2+wzf9HVFvoZKF8/3b5PDWRB56yS32yCs69FHQSTO0IY3yOPvY2uee5oJVkRh+TdLrP4P1bnSNnPzS5x9C66rPdhFIzQpQ6QDY2nh5tt+1+gLdYBQRfk3mKxGqIdM1tLHxmPTt1RN136naKlXBM2uF4LH7Kqnse9uvnqktsHfqo9gPDwncCtByg5RVVKC2jhjpx47vbZO0XAYPO0qMcXxyerk52qlkmfxe4mw4NGxo6hYIJdy75QLnh0GFAsGw1Dx0iP1TD4PlO19Q2qGJ6h0ji+RznOcS5znElxJ2kk6yetdazGTOSVTiE3M0kRedWk7YxgO97zqaPSbagUGKhhc9wYwFznENDWgkknUAANZJO5WGzSZnhR6NdXNBqNscZsRDfe7jJ6G9usZ7N1mlp8LAlfaaqI1ykamX2iEHweGltPUDZb4gIiICIiAql53DfHKy/6UfZsVtCql52qd7caqy9rhpS6Q0gRdpa2xF9osg1BTB/tR1+lv3KJKemfI8Mja57nGwa0FzieAA1kqUP8AdLin6M/Pb96Cxy+EL6iDg2Fo1gAdgC5oiAiIgIiICIiAtTyyzZUWJgumj0JrWE0Vmv6tLVZ46nA9RC2xEFY8q8xddSXfAPZcQ3xD2wD40R138kuUdzQuY4teC1wNiHAgg9YOsK8CxON5KUlaLVVPFLqsC5o0h5Lx0m+YoKZIrH4xyeKCS5p5J6c7hcSMHmf0vpLUq/k21LfyFVA8frGyRn6Omgh1FuOK5ramnJD3wG3iukP1xhY6PImZxsHRa+t3+lBr6KRsHzGVtSLtlpWj4z5b9wi9a2vDeTVsNTWdrYYvqe939KCDllMDyZqa1+hSQSTHfoN6LfLeei3zkKyWCZksMprEwmdw99UO0x8wWYfO1bxTUrI2hkbWsaNQawBrR2AagghPI/k7bJMTk6+YhPofL6mj5SmXCcHhpYhDTRsijbsawWHaeJPE6yvYiAiIgIiICIiAuL4wdoB7da5Ig4NhaNgA7AAuaIg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 descr="data:image/jpeg;base64,/9j/4AAQSkZJRgABAQAAAQABAAD/2wCEAAkGBhQRDxUQEBQUFBUVFBcUGBYUFhUXGBcVGBYVGhgcFBYXGyYeFxojGRcXHzEgIycpLCwsFh4xNTAqNSgrLCkBCQoKBQUFDQUFDSkYEhgpKSkpKSkpKSkpKSkpKSkpKSkpKSkpKSkpKSkpKSkpKSkpKSkpKSkpKSkpKSkpKSkpKf/AABEIAL4BCQMBIgACEQEDEQH/xAAcAAEAAgIDAQAAAAAAAAAAAAAABwgFBgIDBAH/xABUEAABAwIBBwYGDAwDBwUAAAABAAIDBBEFBgcSITFBUQgTImFxkTJScoGhwRQjJUJDYoKSorGz0RUkMzVTY3N0o7LCw2SD0hYXNFST8PEmRISktP/EABQBAQAAAAAAAAAAAAAAAAAAAAD/xAAUEQEAAAAAAAAAAAAAAAAAAAAA/9oADAMBAAIRAxEAPwCcUREBERAREQEREBERARcJ52saXvcGtaCS5xAAA2kk6gFEGW3KBihLocNaJnjUZn3EQPxG6jJ26h5SCXKytjhYZJnsjY3a57g1o7XONgo7yhz+YfT3bBp1Txf8mNFl+uR9rjraHKvmUGVVVXSc5VzPlO4OPRb5DB0W+YLEoJXxjlFVslxTxQQN3EgyvHndZv0VqdfnTxSbw62YfsyIvsg1aouyGBzzosaXHg0EnuCD3T5S1Tzd9TUO8qaQ/W5dLcXnGyaUdkj/AL174Mia9+tlFVOHEQS279Fdzs3mJD/2NX/0ZPuQdFNlpXR/k6yqb2Ty27tKy2DDc9eKw2/GOdA3TRsdftcAHelatWZN1UIvNTTxj48Ujf5mrHoJuwTlJnUK2lB4vp3W/hybfnqS8ms5uH19mwVDRIfgpfa334AO1OPkkqoqILxoqrZIZ4q6gIYX+yIRq5qYk2HxJPCZ6R1Ke8ic59HigDYnc3Na5gksH9ZYdkg6xr4gINuREQEREBERARFh8fyvpKHR9lzxxF3gtcSXEXtcNaC6199rIMwi82H4lFURNmgkZLG7Y9jg5p84XpQEUXZ4c6r8NLKWj0efe3Tc9w0hGy5DbN2FxIO3YBsNxbuzx5a1NBQ00tI/m3yyi50Wu6IZpWs4EC5tfqQSWii/OjlzVUmE0dVTPEck7oi86DTqMRkIAcCACR3L1ZxsuqmhwilrYCznZZIQ7SbdpD4XvcLXuBcDYb9aCRkWu5B5YMxShZVMGi65ZIy99CRttIX4EEOHU4LYkBERAWFyryup8NpzPVP0Rsa0a3yO8Vjd59A3kLoy3y1hwulNRMbuN2xxA2dI/gOAG0u3DibA1WyqysnxGpdUVLruOprRqZG3c1jdw9J2m5QZnL7OfU4q8tceapwbtgadWrYZD8I7rOobgFpqKQ83mZyoxLRnmvT0p16ZHTkH6pp3fHOrhpbEGiUNBJPIIoWPke7UGMaXOPYBrUpZMcnmqmAfXSNpm7dBtpJbddjoN7z2KSKrFMJybg5toa2QjwGWfUS9cjjrA63EN224KKMq8/FdVEspiKSLZ7WbykdcpGr5Ib2lBJ8ObbBMLaH1QiJ8eskB0uyM2YfM1cJ89WD0jdCn0nge9poNBv0tAKttTVPkeXyOc9x1lziXOJ6ydZXUgn+p5SdOD7XSTOHxnsb6AHLzt5S0e+heOydp/tqCEQWJo+UdRO/KwVLPJEbx/OD6FkxlfgGJ9GY0pcf+YjETh2SPaNfY5VjRBYrHOT9Q1DecoZXwE622PPRHs0jpecO8yijKzNNX4eC+SLnYh8LDd7QOLxbSZ2kW61g8Bytq6F2lSTyRa7lrTdh8qM3a7zhS/kdyiGuIixOMN3c/CCW9skWsjtbfyUEErnDM5jg9hLXNIIc0kEEbCCNYKshlVmkoMWi9l4e+OKR40myQ2MMh+OxuoG+0tsQdoOxQFlJkvUYfOYKuMsdtB2te3xmOGpw/8Gx1IJcza59dbaXFXcGsqfqE/wDr797lN7HggEEEEXBGsEdSo8pVzSZ3XUTm0Va4upibMedZgJ+uPq3bRvCCxyLjHIHAOaQQRcEG4IOwg7wuSAiIg1jOLliMLw99TYOkJEcTTsMrgbaXUAHOPHRtvVTsVxWWpmfPUPdJI83c5x1n7gNgA1AagrB8o380xfvbPsp1XFBPvJrncaarYSdESxuA3AuY4Ejt0W9ymZQlyaD7XW+VB9Uym1BUTOZipqMYrJCbgTOjb5MXtbbeZl/OpMz8PvhOHniQe+AKE6+o5yaSQ++e53e4n1raMsM48mI0dLSPiYwUzQC4OJL3BgYDYjoiw2a9ZQSFnh15OYY6/wCg896Vx9S555pP/TuHDi6A/wD1X/eo7ynzkyV2G0uHuiYxtMGdMOJL9CMxs1HweiTfbc8Ni+ZW5x5MQoaWjfExgpmgF4JJeWsDAbEdHo7tevhsQb9yasTOnV0xOotjmaOBBc13fdncp1VcOTnJbFpRxpH+iWEqx6Asfj2ORUVNJVVDtGONtzxJ2BrRvcTYAcSsgq158cvjWVfsKF3tFM4g22STC4c7rDdbR8o7wg0/LXLGbE6t1TMbDwY4wbtjjvqaOJ3k7zfsGARTDmRzXiocMSrG3hYfaY3DVI8Hw3DexpGobyOAsQ9eaXMyHhlfiTOibOip3DwhtD5h4vBm/fq1H3Zy8+Ah0qPCi0uHRfUCxay2q0I2OPxtg3X2jHZ5s7Re5+G0D7MF2zytOt52GNhHvRscd+zZfShZB21NU+V7pJHOe9xu5ziXOcTvJOsldSIgIiICIiAiIgIiINhyPy6qsMl5ymf0SenE65jkHxm7j8YWI4qwOGYvh+U1CYpG2e0XdGSOdhfs04nW1i/vgLHYRuVXV7sExuajnZU0zyyRhuCPSHDe0jUQdqDNZfZAT4VUc3L04nXMUwFmvaNx8V43t+sEFaurRYDjdJlLhb4Z2gPAAljB6UUljoyRE67bbHtab6713yvyUlw2rfSzjW3W1wGqSM30XN6jbZuII3IJQzG5zSxzcLq3dFxtTvcfBcfgieB97wOreLTyqOtcQQQbEawRuPUrUZo8u/wnQgSm9RBZkvF2roSfKAN/jNd1IN6REQRPyj/zZB+9t+ymVdFYvlH/AJsg/e2/ZTKuiCdeTOehXD41P9U6m5QhyZvBru2n+qdTego6QviyeU9BzFdUwH4OeVnma9wHoWMQEREEn8nhvuw7qpZP54grKKv3JsoL1lVPuZA2PzyP0v7SsCg0vOzlj+DsNe9htNL7TFxDnA6Tx5Lbnt0eKqiSpIz8ZT+ysUNO03jpW80OHOGxkPbfRb/lqNkG0ZucjHYpXsp9Yib7ZM4e9jBFwD4zjZo7b7ipmzx5dNwyjZh1FaOWSPRGhq5mnA0bt4ONi0cLOO0BenNXgkeEYI6tqOi6WP2TKd4jDSY2Dr0Te3jSEKvmU2PyV1XLVzeFK4utua3Y1o6mtAHmQYtERAREQEREBERAREQEREBERBm8j8qpcNrGVUB1t1PZewkjNtJjuo8dxAO5WAy/ycix7CGVdJ0pWsMsB1XPjxO6yQRbc5o61WRTHye8szHO7DJXdCW8kV90oHSaOpzRftZ1oIdItqK2jNrlecNxGOck80483MOMTiLntabOHk23rPZ8skBR4lz8YtFVXlFtglB9tA85D/l9SjhBeJjgQCDcHWCNhHUvq0DMllN7MwljHm8lMeYdfaWtAMZ+YQ3tYVv6CJeUg73NgH+KH2Uv3quysRykPzdT/vQ+ykVd0E48mbbXf/H/AL6nJQXyZ3dKuHVTn0zqdEFZs/mTxp8VM4HQqmCQHdptAY8duprvlqNVbTOhkQMUoHRNsJozzkJOrpga2k7g4au3RO5VQqqV0T3RyNLHscWua4WLXA2IIOwgoOpEW05ushpMUrWwtBETCHTSDY2O+wHx3bAO07AUE45hMnjT4UJniz6l5l17ebHRZ32c7set9xjEm01NLUP8GKN8h7GNLvUvRTU7Y2NjYA1rGhrWjYGtFgB1ACy0TPjifM4JMBqMzo4R53Bzu9rHDzoKw1lW6WV8shu97nPceLnEknvJWayBye9nYnT0pF2vkBf+zYC9/ZdrSO0ha+pk5N2EaVVU1R+CibE3tkcSbdYEdvlIM9yiMpOapIaCM2MzuceB+ijI0QRwL7H/AC1X1bznpxn2TjU+u7YdGBvVoDpfxC9aMgIiICIiAiIgIiICIiAiIgIiIC9OG4g+nmjniNnxPbI08HNII9IXmRBZnOfRMxXJ72XELlkbKxnEAN9saexhfccWBVmVkcwuJCpwZ9LJ0uZkfEWnfFINMX6rukHmVesYw409TLTu2xSviPaxxb6kElcnjHeaxKSlJ6NREbD9ZFdw+gZFY1U5yFxT2NilJPewbPHpeQ5wa/6LirjIIn5R/wCbIP3tv2UyrorGco9vuXAeFW37KZVzQTbyZ/DrvJg+uZTsoI5NH5Wt8iH+aVTugKFeUZgUDYIaxsbWzumETnjUXM5t56QGpxBa3WddtSmpQ/ykn/iVMONQ490Z+9BXxXCyAwiGnw2nbTxtYHwxyO0ffPfG0uc47XEneeobFT1XJyKdfC6M8aSn+xYgzShzlJ1lqSli8ad7/mR2/uKY1BnKYdroR1VB/wDzoIPVjuTtRhmFSSnbJUv1/FYyMD06SrirM5ojoZNNeNtql3nD5PuCCuWMVxnqZpjtklfIe17i71rxr6viAiIgIiICIiAiIgIiICIiAiIgIiIJm5Nddapq4PHijkt5Dy3+4tMzxUQixyrAFg5zJPnxscfpErPcneS2LvHjUsg/iQn1Lz5/4rY04+NBEfQ4epBG7TY3Cu1h1TzkMcnjsa/5zQfWqSK5WRj74ZRnjSQH+CxBovKLZfCYzwq4/spwq3q3GcvI92J4c6mic1kmm2RhffRLm31EjWLgkXsVVbHMDmo53U9SwxyM2g8NxaRqc07iEEtcml/t9YP1cR7nSfep6UA8muT8aq27zDGe55/1BT8gKF+Uq/8AF6McZZT3NZ96mhQlyl3e10Q+NOfRD96CCgrh5AuvhFCf8HB9kxU8Ct9m3dfB6L91iHc0BBsig7lMRf8AAu/eG/YEetTioj5R9FpYfTzeJUaPmfG/1sHegrwrM5mfbcnRGONRH53Oef6wqzKw/Jxrw7D54d8dRp/Jkjbb0scgryV8WTynw72PXVEH6OeVnma9wHossYgIiICIiAiIgIiICIiAiIgIiICIiCU+TpFfFpHbm0j/AEyQheLP3PpY28eJDE36Ol/Uto5NWH9OsqCNjYoge0vc7+Vneo9zrYhz2N1jxul5v/pNbH9bCg1NXMyRi0MOpGHa2lgHdEwKm9PCXvaxusucGjtJsPrV26aEMY1g2NaGjsAsg7FWvlDPvjDeqmiH05T61ZRVm5QLvdk9VPF/X96D3cnGW2KTN40jj3Sw/erFqs/J9n0cZt41PK30sd/SrMICg3lMu/4EfvB+wU5KCOUu/wBsohwZOe8w/cghNW5zWuvgtF+waO4kKoytrmldfA6P9kR3PeEG3LTM7+E+yMEqmgXdGwTDq5pwc76AcPOtzXVU07ZGOjeLte0tcOLXCxHcUFIVK/J2xrmsRlpnGwqIbgcZIjpD6Bk7lHGP4Q6kq5qV/hRSOjvxDSQD2EWPnXPJrG3UdZDVs2xSNfbi0HpN87bjzoN0z9YGYMYdKB0aiNko1atIDQeO27Q75ajhWRz34C2vwhldB0zABO0j30EgGnbzaD+xhVbkBERAREQEREBERAREQEREBERARFlcl8BfXVsNJHtleGk+K3a93yWgnzILB5oaQYfk8aqUW0xLVu46Ab0e9kYPylW2sqnSyPlebue5z3Hi5xJPpKsTnzxtlFhDKCHomfRia0e9giDS63cxvY4quCDac1+E+ycZpI9wmEp8mK8hv26FvOrdKA+ThgGlPUVzhqjYIGH4zyHPt1hrWj5anxAVYc/Z923/ALGL+VWeVXc+p93Jv2cP2TUHXmOltjtOPGbM3+DIfUrTKpuaGbQxyjPGRzfnRvb61bG6D6oC5Sj/AMZpBwikPe9v3KfVXvlIv/HqYcKcnvkd9yCIFbDM46+BUnkPHdNIFU9WrzKuvgNJ2TDuqJkG8IiIK+cojJbmqqPEGDozjm5DwlYOiT5UYt/llQ+rjZbZLtxGglpH2Be27HH3kjdbHdl9R6iRvVQK6ifDK+GVpa+NxY5p2hzTYg+cILAZhsrG1VC/DJ7OdC06LXa9OnfqI17dFxLT1OaFD2cPI52GYhJTm/NnpwuPvonE6OveRraetvWsdkxlFJQVcVXD4Ubr2OxzTqc13UW3Hp3KxeVuAwZR4QyemI5wNMkDja7X7HxScLkaJ4EA6wNYVfRd1XSPikdFK0sexxa5rhYtcDYgjjddKAiIgIiICIiAiIgIiICIiAp95P2RfMwvxScWdKCyG+q0QPTfr2aRFgeDTuco1zX5vn4rVgOBFPEQ6Z+zVuY0+M70C54Aynnuy6ZRUgwuks2SSMNeGahFT2sGi2wuA0QNzb8QgijOnlh+EsSklYbwx+1Q9bGk9L5TiXdhA3LUQF8UjZkci/ZuICeRt4KUiR19jpPg29esaR6m23oJ0zaZL/g/C4adwtIRzsv7V+sg+SLM+QtpREBVaz5O93ajqbD9jGrSqq2e518equoQj+BEgxGbqXRxiiP+KiHe8D1q3tlTXJKbQxGkf4tTA7ulYVc1AVduUg73Spx/hQe+WX7lYlVw5Rh91ouqkj+1nQRWrT5j3XwGm6nTD+PIfWqsK0WYh18Dh6pJh/EcfWgkFERAUIZ/M3xPurTt2ANqGjgNTZPNqa75J4lTeuE0LXtLHgOa4FpaRcEEWIIO0EIKPrfM1Ocl2FVGhLd1LKRzjRr0HbBIwcQNRG8DiAuzOxmzdhk/Owgmkld0Hazzbjr5t5/lJ2gcQVH6Cx+dHNlHi0IxDDywz6AcNEjRqY7dHpbNO2x2/YdxFdKindG9zJGlrmktc1wILXDUQQdYIO5b7mxzryYW8QzaUtI462bXRknW6K/eW7D1HbLeVuQNFj9OKykkYJS3oTsFw+w8Gdu3Vs3Ob5rIKxos1lPkhVYdNzVXEWHXouGtjxxY/YezaN4CwqAiIgIiICIiAiIgLZchcgqjFajmoRoxtsZZnA6Mbf6nHc3f1C5GyZvsytRXls1UHU9NqNyLSyD9W07AR792rXqDlKeVOW1Dk9SikpWMMwb0IGnYSPDqHbdeo6+k7s1gOzKLH6TJrDW09O0GQg81GT0pHnwpJiNdr7TvsGi26tOJ4lJUzPnncXySOLnOO8n6huAGoAALux3Hpq2ofU1Ly+R51k7ANwaNjWjcAvCxhJAAJJNgBrJJ4BB6cKwuSpnjp4Gl8kjgxrRvJ48ANpO4AlW5yIySjwyhjpY9ZHSkf48ptpO7NQA4AALUczmbD8Hxey6pv41K3YfgYz73yz747tnG8moCIiAqp56T7vVfbEP4EStYqoZ43Xx2rv47B3QxBBqeHS6E0b/Fka7ucCrtqjoVwf8AaYf93QbCq18oZ98YaOFLGPpyn1qyirdygcOl/CvPGN/NmCNrX6J0SRpXGlsuDu27EEWqzuYN18EZ1TSj6QPrVZGsJNgLnqVnsxWHyQ4O0SsdGXTSPAeC0lp0bGx12NigkNERAREQeXFMLiqYX09QwSRyDRc12wj1EHWCNYIBCrFnLzWS4XIZGaUtK49CS2tl9jJbbDwdsd1HULTrqqqVkrHRyta9jgWua4AtcDtBB1EIKQrPZJZbVWGS85SyWBtpxu1xvA8dvrFiNxUkZxMwz4y6pwsGRm0097vb+yJ8MfFPS4aW6G5Iy1xa4EEEggixBG0EHYUFlMnM6+HYvF7FrmRxPdqMVRYxPPGOQ6r8L2dfZfasLlXydo5LyYbNzROvmpruZ8mQXc0dod2qA1tWTGc2vw+zYJyYx8FL7ZHbgAdbPkkIOvHs22IUV+fpZNEfCRjnGW4lzL6PnstaIU74HykYyAK2lc073wODh8x5BA+UVsZy7wCv1zmmLj/zMGi4fLey3c5BWRFZk5G5OTa2+wzf9HVFvoZKF8/3b5PDWRB56yS32yCs69FHQSTO0IY3yOPvY2uee5oJVkRh+TdLrP4P1bnSNnPzS5x9C66rPdhFIzQpQ6QDY2nh5tt+1+gLdYBQRfk3mKxGqIdM1tLHxmPTt1RN136naKlXBM2uF4LH7Kqnse9uvnqktsHfqo9gPDwncCtByg5RVVKC2jhjpx47vbZO0XAYPO0qMcXxyerk52qlkmfxe4mw4NGxo6hYIJdy75QLnh0GFAsGw1Dx0iP1TD4PlO19Q2qGJ6h0ji+RznOcS5znElxJ2kk6yetdazGTOSVTiE3M0kRedWk7YxgO97zqaPSbagUGKhhc9wYwFznENDWgkknUAANZJO5WGzSZnhR6NdXNBqNscZsRDfe7jJ6G9usZ7N1mlp8LAlfaaqI1ykamX2iEHweGltPUDZb4gIiICIiAql53DfHKy/6UfZsVtCql52qd7caqy9rhpS6Q0gRdpa2xF9osg1BTB/tR1+lv3KJKemfI8Mja57nGwa0FzieAA1kqUP8AdLin6M/Pb96Cxy+EL6iDg2Fo1gAdgC5oiAiIgIiICIiAtTyyzZUWJgumj0JrWE0Vmv6tLVZ46nA9RC2xEFY8q8xddSXfAPZcQ3xD2wD40R138kuUdzQuY4teC1wNiHAgg9YOsK8CxON5KUlaLVVPFLqsC5o0h5Lx0m+YoKZIrH4xyeKCS5p5J6c7hcSMHmf0vpLUq/k21LfyFVA8frGyRn6Omgh1FuOK5ramnJD3wG3iukP1xhY6PImZxsHRa+t3+lBr6KRsHzGVtSLtlpWj4z5b9wi9a2vDeTVsNTWdrYYvqe939KCDllMDyZqa1+hSQSTHfoN6LfLeei3zkKyWCZksMprEwmdw99UO0x8wWYfO1bxTUrI2hkbWsaNQawBrR2AagghPI/k7bJMTk6+YhPofL6mj5SmXCcHhpYhDTRsijbsawWHaeJPE6yvYiAiIgIiICIiAuL4wdoB7da5Ig4NhaNgA7AAuaIg/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28" name="Picture 8" descr="http://image.shutterstock.com/display_pic_with_logo/681547/100445416/stock-vector-hand-drawn-restaurant-menu-design-concept-showing-a-plate-fork-and-knife-ai-eps-vector-file-100445416.jpg"/>
          <p:cNvPicPr>
            <a:picLocks noChangeAspect="1" noChangeArrowheads="1"/>
          </p:cNvPicPr>
          <p:nvPr/>
        </p:nvPicPr>
        <p:blipFill rotWithShape="1">
          <a:blip r:embed="rId5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4255" l="3390" r="96893">
                        <a14:foregroundMark x1="16384" y1="48085" x2="16384" y2="48085"/>
                        <a14:foregroundMark x1="16667" y1="50000" x2="16667" y2="50000"/>
                        <a14:foregroundMark x1="85028" y1="42766" x2="85028" y2="42766"/>
                        <a14:foregroundMark x1="29944" y1="78723" x2="29944" y2="78723"/>
                        <a14:foregroundMark x1="50847" y1="83617" x2="50847" y2="83617"/>
                        <a14:foregroundMark x1="37571" y1="81064" x2="37571" y2="81064"/>
                        <a14:foregroundMark x1="53672" y1="84468" x2="53672" y2="84468"/>
                        <a14:foregroundMark x1="55367" y1="84894" x2="55367" y2="84894"/>
                        <a14:foregroundMark x1="48023" y1="84681" x2="48023" y2="84681"/>
                        <a14:foregroundMark x1="45763" y1="85532" x2="45763" y2="85532"/>
                        <a14:foregroundMark x1="12994" y1="89574" x2="12994" y2="89574"/>
                        <a14:foregroundMark x1="27401" y1="78936" x2="27401" y2="78936"/>
                        <a14:foregroundMark x1="30508" y1="78298" x2="30508" y2="78298"/>
                        <a14:foregroundMark x1="32203" y1="78298" x2="32203" y2="78298"/>
                        <a14:foregroundMark x1="33051" y1="82553" x2="33051" y2="82553"/>
                        <a14:foregroundMark x1="84463" y1="53404" x2="84463" y2="53404"/>
                        <a14:foregroundMark x1="87288" y1="81702" x2="87288" y2="81702"/>
                        <a14:foregroundMark x1="88701" y1="81702" x2="88701" y2="8170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5110" b="3320"/>
          <a:stretch/>
        </p:blipFill>
        <p:spPr bwMode="auto">
          <a:xfrm>
            <a:off x="5181600" y="5696372"/>
            <a:ext cx="552444" cy="451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://us.cdn1.123rf.com/168nwm/tang90246/tang902461207/tang90246120700076/14353603-plate-with-fork-knife-and-spoon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558" y="5638800"/>
            <a:ext cx="800100" cy="566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://www.merrimackdining.com/images/setting.gif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89" t="37033" r="37761" b="7886"/>
          <a:stretch/>
        </p:blipFill>
        <p:spPr bwMode="auto">
          <a:xfrm>
            <a:off x="6395549" y="5711934"/>
            <a:ext cx="543641" cy="396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Content Placeholder 3"/>
          <p:cNvSpPr txBox="1">
            <a:spLocks/>
          </p:cNvSpPr>
          <p:nvPr/>
        </p:nvSpPr>
        <p:spPr>
          <a:xfrm>
            <a:off x="4343400" y="3285728"/>
            <a:ext cx="4724400" cy="338534"/>
          </a:xfrm>
          <a:prstGeom prst="rect">
            <a:avLst/>
          </a:prstGeom>
          <a:noFill/>
        </p:spPr>
        <p:txBody>
          <a:bodyPr vert="horz" wrap="square" lIns="91418" tIns="45710" rIns="91418" bIns="4571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600" dirty="0" smtClean="0"/>
              <a:t>Change “FANCING” to “</a:t>
            </a:r>
            <a:r>
              <a:rPr lang="en-US" sz="1600" u="sng" dirty="0" smtClean="0"/>
              <a:t>DANCING”</a:t>
            </a:r>
            <a:endParaRPr lang="en-US" sz="1600" u="sng" dirty="0"/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2743200" y="3439597"/>
            <a:ext cx="1564574" cy="108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ight Brace 35"/>
          <p:cNvSpPr/>
          <p:nvPr/>
        </p:nvSpPr>
        <p:spPr>
          <a:xfrm>
            <a:off x="4038600" y="1219200"/>
            <a:ext cx="209550" cy="6096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Content Placeholder 3"/>
          <p:cNvSpPr txBox="1">
            <a:spLocks/>
          </p:cNvSpPr>
          <p:nvPr/>
        </p:nvSpPr>
        <p:spPr>
          <a:xfrm>
            <a:off x="4336917" y="1371600"/>
            <a:ext cx="4730883" cy="830977"/>
          </a:xfrm>
          <a:prstGeom prst="rect">
            <a:avLst/>
          </a:prstGeom>
          <a:noFill/>
        </p:spPr>
        <p:txBody>
          <a:bodyPr vert="horz" wrap="square" lIns="91418" tIns="45710" rIns="91418" bIns="4571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600" dirty="0" smtClean="0"/>
              <a:t>Include </a:t>
            </a:r>
            <a:r>
              <a:rPr lang="en-US" sz="1600" u="sng" dirty="0" smtClean="0"/>
              <a:t>title text or graphic </a:t>
            </a:r>
            <a:r>
              <a:rPr lang="en-US" sz="1600" dirty="0" smtClean="0"/>
              <a:t>on top 1 inch of card (the top inch of the card will show when it is in the pocket)</a:t>
            </a:r>
            <a:endParaRPr lang="en-US" sz="1600" dirty="0"/>
          </a:p>
        </p:txBody>
      </p:sp>
      <p:sp>
        <p:nvSpPr>
          <p:cNvPr id="27" name="Rectangle 26"/>
          <p:cNvSpPr/>
          <p:nvPr/>
        </p:nvSpPr>
        <p:spPr>
          <a:xfrm>
            <a:off x="533400" y="1262062"/>
            <a:ext cx="3429000" cy="56673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icture 2" descr="http://storage.designcrowd.com/design_img/95633/73441/73441_1720307_95633_image.jp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583" b="87164"/>
          <a:stretch/>
        </p:blipFill>
        <p:spPr bwMode="auto">
          <a:xfrm>
            <a:off x="6776549" y="2144197"/>
            <a:ext cx="2012373" cy="420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5" name="Picture 15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86"/>
          <a:stretch/>
        </p:blipFill>
        <p:spPr bwMode="auto">
          <a:xfrm>
            <a:off x="7549265" y="5453062"/>
            <a:ext cx="1518535" cy="1402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Rectangle 27"/>
          <p:cNvSpPr/>
          <p:nvPr/>
        </p:nvSpPr>
        <p:spPr>
          <a:xfrm>
            <a:off x="3962400" y="6397823"/>
            <a:ext cx="29013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1400" dirty="0" smtClean="0"/>
              <a:t>Illustrative example of icon use</a:t>
            </a:r>
            <a:endParaRPr lang="en-US" sz="1400" dirty="0"/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6874226" y="6553200"/>
            <a:ext cx="67503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-38100" y="5355865"/>
            <a:ext cx="428625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Note for designer: The          icon is an abstract image representing the Torah, the Jewish bible, which is read from a scroll that looks like this: </a:t>
            </a:r>
            <a:endParaRPr lang="en-US" dirty="0"/>
          </a:p>
        </p:txBody>
      </p:sp>
      <p:sp>
        <p:nvSpPr>
          <p:cNvPr id="30" name="AutoShape 17" descr="data:image/jpeg;base64,/9j/4AAQSkZJRgABAQAAAQABAAD/2wCEAAkGBxQTEhUUExQWFBQWFRcYFRQVFRQVGBcYFxUYFxcUFBQYHCggGBolHBUXITEhJSkrLi4uFx8zODMsNygtLisBCgoKDg0OGxAQGCwcHyQuLCwsLCwsLCwsLCwsLCwsLCwsLCwsLCwsLCwsLCwsLCwsLCwsLCwsNywsNywsLCwrLP/AABEIAQgAvwMBIgACEQEDEQH/xAAcAAABBQEBAQAAAAAAAAAAAAAFAQIDBAYABwj/xAA/EAABAwIEAwQIBAQGAgMAAAABAAIRAyEEEjFBBVFhIjJxgQYTI1KRobHBM0Jy0RRDYvAHJFOC4fEWYxWDsv/EABkBAAIDAQAAAAAAAAAAAAAAAAECAAMEBf/EACYRAAIBBAEFAQACAwAAAAAAAAABAgMRITEyBBITQVEiM2EFFFL/2gAMAwEAAhEDEQA/APYAE1trBSDRcAtFxBoCUlVeLY5tCk+q4EhgmBqdgB1JIWGx3pHxZ3bo4RrKZ7vrB2iNROZ7duiVysXU6Mpq60bSlxVhqmk7suiRP5rwcvy+KIBeGf8AlvEsPifXYij6xuaS2AcoIg5HNJy+a9b9FvSOljaIq0j0ew95joksd++6kU7ZySrDtYZKSEq5EqESQlKUFQg2UpSPCUKEEATKl7DRPcZ0StChBoC5OISQiQaQlalSN0KgCKL+P2VTjGIdTpOcwS4aK3y8VXxNZha4Z2jUHtNnTroUJytFj043kVuB4p1ajTqPEPLBmEEQ7cQdFfaFjuH+meCpVKlOpiA1xfAD+6AOT2y2JJ3Wuw9ZrgHNIc06EEEeRTQbcbgqQcWMqtuo3slWqrVE0SnRXYu0tE4NTYgp9R0AnkFS2OgVj+IG4YNDqb6HYLHcZ4jUc14c58xDbnzMTpC0la0oDxGjLjG0X8ZWOU7vJupxSMRVxtYFpLyYkZXkEQNYm+qvehnHKOHxRqvBph7S2plEteZs5zehm/UqrxfCAPc6JceqBMpQeR+SvptbRJr0fRGHxTXtDmkOaQCCNCDuFPKwP+G+L9i5ukVHQPgJHwW3pVFfYxPDsWE0hICnhAArVGl+icAgQRoToXLlCDUhSlOUIRrmp5SQjchnfS+jXfT9XReKQefa1iYyMAuB1OnxWK/+K4bQsabsQ/36hsfBo28Qtz6U4d1QU2gw2Tm+UH6rPVMBTbo0TJ7QbmN7RJKyVajvY3UW1BJGdxH8BU7P8JRbPIQfIgBGP8PcG3D1ajKTj6l4zCmTORwOrTyIPyCFY/CUhIGpGpa0TroZupPQmr6vEBjjYg5CDN+RnmL7p6Us4bFqp9rueotKjIumscpIWwwl2qyVFiHdgqw1VsYLeazyf5LIbBGJag2JHad4D7o5iSgWKPe8vusUjbEyXFqdys3iRfzWo4kFm8TTur6bGkaT0Ix2V+T3pjxF/wB16Lha68i4LxSlQrA1Se6csAnodPFabDenFGSGsqEDeGifiVqi1YxVIvuwj0im9StcsnR9KqBHed4ZHH7Ql/8AMBJik4gGAczRPWNlJSitsCpyfo12icCsgPTZsSaD46OYf2UtL01pH+XVHk390ndH6HxT+GqXLNu9L6YdldTqC0zDTr4OVhnpPRPv+bVO+P0njn8Di5BqHpLRcY7TermED4pXekuHDi0vIP6HkG02ICncvoOyXwLpCUL/API8N/qjl3X/ALJf/mKNQZWVWlxBgaExrE6o9yWQdrIOIgvdr2RIH3KG1sJoZMyLbXRR8AKtiBafBc+bu7m2OFYC4vhrTOYB3iEB4tRBIc0w9pEOaACIjlqtXjHWWXx4EyEYOzI8ms4HxM1KYzd4Wd48/NGWVJWN9FX3ePP6LU0XLpwd4nPmrSsH1Vx2ytlUsYbjwWeeiynyBmKQXFDXx+yOYlqCYluvj9lkls2RMvxLVAKrL3Wi4szkgTgngOA8UPbDox3zLf2VjAsmfE/VU8XVIrGALMGs7k8h0RDBj2cxeJ+I6rRJ2RWthrAjRGZAHlPwBWPw7nbFwF/e2sIgkBWnl5/M48/xLRvccwqZQ/sZSNTSaCPL5qzg6I/ZZvB1nBo7RMR+Z297jLyn4IjhazhqXExMDMI0t3bqpwf0buCnFfxm/pH1Kko01X4rLqk75BEW3co6YrADU33DDaN4hJbIb2QXFO3l91HisE0nS/NVBiqg10kCAGk7f1c1J/F1O1Y/BupjTtaQj2sW47+DEBJhcLlrUjyJ+cLsRUeIsZ8GxrHvKVj+3SnmPq1B3QydzRkKGvopQmVRZBCA3G6WWW4gLrWV2W8lm+It1TR2An9FD23eH7LWU1k/RY+0d4LWNsunRf4MNVfs0WVU8T3leLwqNZ0kqieh6ewfikExRsfFGsSUCx+6ySNcTO8QNyg1dtrInxB2qEVKtuidFhnYzValie6JgnaefVE6QHqj+koUGAvq/r/p9xg3KN0WRTuY3kctVfN6K4rLIaeSB5COxuY2Mq7TaYnJpJs197HcO0lQvc3L+JmmIBLR15fJX2gZe8ND/pT47bpGyWJmtOUQDBMgkPkWMwJvzvzV/Cyb25R7WLWhUqWFcWg5TIgz6tsRGwDuqsYakRALD45SDc3BAd0+CruGwTxwl/8A9befXldVWV6gOpjT8Q2uL9pk81ZxV80XORvPWTyuocPQOX84jWfX28J10VcRpE1NrSCS+XCJlzCbbaeKnwtdjYEtdO5NMQL8l1J5a0jeRJcKhtzuNYhTeu7UBrLaSSDGvLRFiIbiMRTmMrbWHaZvc784T6w7VE6XB+bFA9xJ7w596YN4Pd2hT4kx6o/3qxK0NFmlUTxZSA3SOCAChVd2Vm+JbmFpKwss9xXQ8kyIiL0TfNXyWxiViPRL8fyK3QC6VHiYa3M0JCHvOqIOQ9yoqMekD8SgGPKO4xyA4xZXs1xAGPZKCYpm6N8Q3QbGN7Mpoli0ZvCHtO07792bGN7jRaP+HJpgDWOZHzCAcOZLdBJc92rfedtrutJjauSmD1jUi3iBKuqbsVx0wc2i0wQcwGoL3gn4+Z8kSe1w1yERu+mY17XaHgquFrA6ZugFSpef9ukR8VbNTMwDNJgAg1LG/Jzb7jyQkBF3C4txaIqESyxikdAP20VmjinZxDnGSP5bYjcSCqNJpOpaS0dm1EwZ173yUuGpgvBDQDmB7tI/MG3j0VTSGDGJb+JGst5HZp0Mc03B4cwI1kxIcQY1sHxF/LyUuLiKkidLQDs3Y6rsKwQIjun8gA+RhVxDMsGu+ItMx3Dt1zKI8QIcQ7WP9N+o/wClM7I2A4EnmG9I2Jj/AJUNQU50eII97WY531RdvgqIHkCbkEzvUAjnceHxVmuOzS6fsJuk58jpao0/8XU+Ib2afKDzOw8yhIMdmgAXFOYLSuKApRrrO8YZIPgtFW1KAcXNkUFAz0UP+YA6H7LfQvPfRp0Ylq9DXSo8THX5h2rofBD36K9inQ0odXNlnqD0lgH4s6oJitEYxRQXFaLPY0oB4tmuyDY9wAg7ovj3IJxSPVk8gT8injss9AfgtcObTAaJy96RN9RGu60ONaPVtkxJ1lw1B3F0G4BRGVgBuGstmmNDMLRV3kNblAnrm2H9IKsnyEWgfhS2Zkg7+0fo0WvF9YVl7mkANM7w2oBAGjYcI5/AqzhsXv7O9ie2LbDu33VqtiMzbQImzHOBMgx+XodUHcRFKi2Gm/ekkB1KTIOsNkq5hWnM2Wi2U/y7Ea6XUNJ7QGw7LIkxUZYx1Go89FNwwB1RsHQ6TRMETyvv9UrTGQQxziM1iQXDQt90a5vBS4FpIswjxbTI0Efm1S4yjmDm75x7u17SIUmGFSABnbblR32MfZVRGkQ1KRt7OIPuMG+3aUHqQ0iGxebsdex90xor9V1QR3zGoysM8yIIVLEUIcOwGiby0yTBJIyuRFLWHq2BmZGkVALa6+KtY7uNjkfmFXZThrhLQYOgqW+fLkrGMZma0G8gz5hCSCg6wWXT9UlLTyC4BRClTEarPcZsD4FaGvqgHHqBc1zRqQUVsiMd6I1XOxjHmSC4tnbnbovXAvKPRljhiWAyGh0x8R/fivWQulT0Yqq/QXxXd80PrCyvY51ghzysk3kvpLALxbolCsQbFX8edUMqmJnRVGhIA4190A9IHRQfGuVw+IKO45tyVnvSH8I+IHLVwGqeHJFj0XOERawAsJD8xMA9LaIjj+61ocGmffLZuLCxlV+GVS50EyRO4cBLdLDaVc4nUyiBYkHtSBF9swgp3yKr/kr4Rzj+dvPN66fBphnVEsNWN+0MoOvrhps3u6fNU6NdwJGYQNRnpjNYz+Xy2V6lVIDriDFvWUx4x2eaEhRrn279+tVhPPKAW9Y81Nw7ES8dqZJJ7THdBmtKipg5u9Ak/mpG5FzcdfkrPD6bc0gHeZbTFjO4ul9BL+NqGDE66gtk9O1ZQ0q9SBDn6xpSPM6WU1RzspDBcuj8tr/1LjhhHZEFt+40eZg3SwimgzbWBlSrUzDv6gd1h2vvY6KN+LdmIgna9N3ncHx+Sjx9B2ZtpE+5FtY7JUVSA4EjeO7UjSLR0A+KjSImXaLIYJAmb2qW8OdlcxB7DY5deSomMultJAqjxsN+qu4gdhvKPslloMdhrCulo/SPouhR8PPYb+kdNhsnvQAVsTObyQfijpRWvqg/EkCIC4SnlrNPVeiBeeU6ntW/qXojSt/T8TL1HIvY86KhWcrmON/JDKr1nqPJbTX5B2OKD41FMXfXmheLdCrL0AqhlxnRA/SEezaOdSmNh+du5sjmK3Wf4078Pn6xp0B0M6HwVlPkhpOyDfBGQe1qc3u9PdVrHv2EbEyWaTcAO1NlU4a0CAYFps1rd7iBZO4iO1IEiNPZzvHeOk9Ez2VWwTU3PcT2t7SKUAHSDvCKHPoQ8wL2YQbTbzhBsM2blgnwog+Otv8AlFKeNcRdztL9lmm2hsYIQZESCg6BMxO9OkSJ/vyVjCAFwgbTemxsSOYumMqvLJGYg2MsbzIgifBPwLADOUWkH2YbfoR0QtgnslqNJ098zIJG+wKleYaZgGBbI7lznf7p+CNz+o/VFy1Vw0GewHjRoIBNrerfOnOeipV2jPpBF/5rZ0MHbWR5I9imZnAGbciR9ENqYQZu8/r2j9EXIiRxIyTOwjtO1P0V3FD2bAeXXlzXfwYDRd3hmOydjTDW+P2Qlokdl/hgmmz9Ddv6RspSouG/hs/Q3nyUnNKwFXFFBccb30R3EiyD8QpWRCgA5ntG8p+4XolLQeC88qd8f7fqvQqHdHgPotvT6MvUbRZxx7SHVVdxru0fFUKxssk9miGkDcWhONdqiuI1QzGCJQRYgFiAs9xgE1KI5vMb6MefstHiiLrPY9uavRGt3G+bYR+W+6tpcgz0GOHnu2GmgEeEDZLj3lzrNmIElrSLXA706u8FLSsRFhHWNL63hRYigSM2Vpv7hLttCCOSPsV8SxhWuj8I+TKYuOQL735clPkLj3BAtJpwYIiJBmbKCk2RGRo3vSfzN5B1sr9bDNymQwQ2e6+wm+/NGxX7HYG4AAbYCQGVJjW/28Fe4c0XFtCbB43Ea+aEYOsGsBGQDn7XUT9EV4RXzSZFwdC7mOY6oPQfZaw1djD2iGy43MjfmizMZTP5gd9VnsvaHai5sHAb9df+0RmIAcdNnMPI8twq6awGeyxXxTM/eb0vyVavWbOo+KrFzjVPf6fh+HzVbF0yXTD5kQYpHTe+10JRImaAPblFx8VWxx7I8fsqbKRDQIeIvdtProPFWMb3G+XTZCasgweQnw5802foH0Tmm5TOFH2bOrR1UpF1WQZW0QniIEInidCg3FXww+CYgDe4Fw8QvQcKew39I+i82AGZpm/Jej4P8Nn6R9Ft6fTM3ULKJMS658SqFYqxiXySqFR6yN5NEdEFdDcWVeruQbHVv2RGQHxztws/ie1iaQJAADySSQAJbeQjGOrRPignrf8AMggwRTP5gNXDnrpor6SyGpxNKKnauJtrrdUyxpJlzAdb5wbdQevyVjB9rOSocrQ3XtH/ANjm768vJFLIkngv4BoEXbF4vUgxBN94uij3HYtmCR2nwYBtE6EoHQrN6RYfjxHPfW6u4XGlpbcOA/8Ac34GRcbIsrLtPGkNvkJDb9ojXa4Vjg2O9YD2QLT3mne4t4Jhx4dPYbqJh7esnTaFJgnBriA0NsLjKQdbSFVJWWh0yCu8h8gmxOgYd9YdqreLc6W2cZMk5G/AX80NrO7WbxPdDum+ifh2GpVa47D3Hai0ATEeSlPQZ7LbKLi8kh2h/I0TPIjy+abVw/aAy8v5e9r630TBU9p2ds38t++mmuynpZc06gg60369PGFGIWHsGXu6D/TPOVJjD7Nvl02+Sq1XjJG9rAPveYk6XS8RqRTb4j6FVz0PDYa4OZp09+zrqrTnXVThlWaVONIUzjdU+wjcRogPHO4UdqmyB8YPYTIi2ZwDtj++S9I4e72bP0j6Lzam6XjxXo/Dvw2fpC3UPZm6h5RFXddUKzrp+KxQB6oXUxN+ZlYrXZqSJa1RBOIvsVerVb/3yQLimIkgdVYkFA3HmSggk17bMb83G3yV7FViXFCmPIqPPRg//R+60U1YWo0bDhdUFr7wbja8dFbczNliCAI8OazmBqQ0A6kSf93aH1RTC1S3QovAiVw5QwYAFhGosFZGEHuiCeQ8Z+N0PoY880Rp43TfxVbaYbNCVMK2Zyt+AO0Kam0DRoFtQAEv8S3kkD5HJI2G2QcaMxOm91fwFBozG98sGTaBzm6rkgtHglpV/gFE7BauX2UG5hdwAaL5nf3/ANqPEAF5gujnJ+Caa06rp8FO4HaSuogs7zuVnET8dFR4uYaBycPOx/ZWBWsqHFah9XJ2I/b7obCkaDglb2NPzHzKIVnalCPRyoPUM8/k4oniKo281X25AxlStI/sITxS7Oiu1TAJ3hDcfdsTsgkFGaJ7QXpvDfw2fpH0XmNQRUGuuh8l6Xw13smfpC30TL1G0ZH0kxtahVLTh6j2jR9MhwI58ws7ivSsaepqt8SAvWON8KdU7TMubcOkfAhZDjFZ+FbmrsysnKHF0gmCQN9gfgqnGz4lsZtrZgMV6Ukus10dXDX4IfU4yXXg9LhbbEekeGeO9T03j9lZwnCjVAexgLTo6BBTdy/4Dm2ZGQ4bVqYirTpkuLXuAcNgJAlaqp/hwCSW1yJ1lo06X5StLwPg/qnF7iJIygDQCQTNtZCOtC0RiraM0qjvhmPx/oOCWmi/JDWtcHAmcoDZHKwVuh6GMygF78wFyIieYELVNapw1BxQFUl9MEPRSs1+UG0TnkZT0jWfKFFX4PiGwBTc5xJuMpby1kZed+S9HaxPFMJPGizzyPOqXBsRA9nc6kubbw7UqTC8OrGpkIJAcA514ib38F6F6kJfUhDxxJ55HmDOF4mmJdScWibiHQBpIbKmw+CqOEhmmxIBv0K9IFEJrsKDsLIOlEb/AGJGIo8MrEA+rI6EtEfNTHhVWO7M7SLfFbRtJPdSCHhgL55GCqcHrDRk+Dm/chPq+jj3UKwce25pFNtoba0xqSVt/VhcaQRVKKyR1pNHn/A8PUo0W06oyvAJIkGJMgSPFEQ+bytFi+FU3kkyCRqCQf2Q3EcJDTLXPA5SCBzIBCpl08m7otVeNsgLEvMm23xQvE4gi26pY/j72TIBgkRpN90Yp8JqVmseHMaHNDvzOMETGg580saMvg7qQWzM1X+2tzXqGAbFNg/pH0Wapehjc4capyiLAQTF9TMBapjYgclspwaWTJWmpPAaWX/xD4I7F4Q02ua0h7XdqYMAiJGmvyWoCo8Xd7M+IVdWThByXoNLmjwyn6C1RUDX1GAGO5mdvG4C9gwmAFOm1o0DQFn4nEsG0hbUtsl6arKpHukW9TFRaSBwapmpz2JGtWkyj2qwwKJjFM1QhKE4JAEqUI8JyaF0oEHLkiVAh0riuSEqEEKQlOTCiQhxTjlJbr5fdAXUa1Qdqq6nM2lsgdba+BK0FRBvSdxbha1SmctRlNzmkXggT3TY6bhVVYTeYuxdSktNGU4t6MU4Ht2yDuGg9SXXJ1Oqa2piKYEYgVOjiwE22hl1g63prjR/MafGmz7BencEwralClUqNGdzATbLc9Aqo0q61IuqOmuSL/BsS97TniRuPmPp8URCipNAEAADonhboppZML2GkO44/wBn5/ZEShPpA6GN8SsnVfxSL6H8iMvgDmxbR4/QrcVdFg+AvnGDwP0K3VUpejVqZZ1fMruKfTYo5uniothlJU4BMapAUAj2lPUQTwVCDkoTQUqBB8rkyV0oWIPJSSmJVLEFJTVy4lEg0qDE0xlNpEGRz6KYlR1pIPgUJaYVsw3HuFUXMcQwCwI7IgQYJEc5+S0lOkAxoHuj6IRxzMKREknMADldz+fijNN3ZAPIfRYugk2pXNPV+jmhOa1PDVLSZK6NzEW2VZQzj9RuUNcSLEhwiR8RCa2oWldjcNTxDcryRyc0wR4KmvSc4OKLaNRRkmzM+iw/zboOYQe0QNjqIA/srb1f+1T4PwilhxDJJOrnGSfsrlYIUYOELMatUU5XRTe6bCwU1NQuapqSuKSZqeExpCkaUAigLiV0LsqgRA5PaU0tTVCE0rgmNKdKBBUhK4lMBUIOlNLk0u5JESCl6jc5cSmOcknxYY7QE4yezHUfMq+8aIP6QU3iO4WZmEukzAdJhsfdGn90HosX+OVlI0dX6FYVbpmAqNMxcqdtVdGxjI3NlQOaBEanZcuTgJaeMi0zzP2VhtcFKuQsEVLkXLkoTixNIK5coQ4VHBK3EFKuUCSNxCd68JVyFiDTB3XBnIrlyhBYO6aHT4LlyhBS5MJSLkQCEpjmSI5rlyjSeGS9gLiuBvc7t1fZgg5QIJj8p6IhE9o90aDmuXKunSjTxFWHqVJT2IRKS4XLleUn/9k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AutoShape 19" descr="data:image/jpeg;base64,/9j/4AAQSkZJRgABAQAAAQABAAD/2wCEAAkGBxQTEhUUExQWFBQWFRcYFRQVFRQVGBcYFxUYFxcUFBQYHCggGBolHBUXITEhJSkrLi4uFx8zODMsNygtLisBCgoKDg0OGxAQGCwcHyQuLCwsLCwsLCwsLCwsLCwsLCwsLCwsLCwsLCwsLCwsLCwsLCwsLCwsNywsNywsLCwrLP/AABEIAQgAvwMBIgACEQEDEQH/xAAcAAABBQEBAQAAAAAAAAAAAAAFAQIDBAYABwj/xAA/EAABAwIEAwQIBAQGAgMAAAABAAIRAyEEEjFBBVFhIjJxgQYTI1KRobHBM0Jy0RRDYvAHJFOC4fEWYxWDsv/EABkBAAIDAQAAAAAAAAAAAAAAAAECAAMEBf/EACYRAAIBBAEFAQACAwAAAAAAAAABAgMRITEyBBITQVEiM2EFFFL/2gAMAwEAAhEDEQA/APYAE1trBSDRcAtFxBoCUlVeLY5tCk+q4EhgmBqdgB1JIWGx3pHxZ3bo4RrKZ7vrB2iNROZ7duiVysXU6Mpq60bSlxVhqmk7suiRP5rwcvy+KIBeGf8AlvEsPifXYij6xuaS2AcoIg5HNJy+a9b9FvSOljaIq0j0ew95joksd++6kU7ZySrDtYZKSEq5EqESQlKUFQg2UpSPCUKEEATKl7DRPcZ0StChBoC5OISQiQaQlalSN0KgCKL+P2VTjGIdTpOcwS4aK3y8VXxNZha4Z2jUHtNnTroUJytFj043kVuB4p1ajTqPEPLBmEEQ7cQdFfaFjuH+meCpVKlOpiA1xfAD+6AOT2y2JJ3Wuw9ZrgHNIc06EEEeRTQbcbgqQcWMqtuo3slWqrVE0SnRXYu0tE4NTYgp9R0AnkFS2OgVj+IG4YNDqb6HYLHcZ4jUc14c58xDbnzMTpC0la0oDxGjLjG0X8ZWOU7vJupxSMRVxtYFpLyYkZXkEQNYm+qvehnHKOHxRqvBph7S2plEteZs5zehm/UqrxfCAPc6JceqBMpQeR+SvptbRJr0fRGHxTXtDmkOaQCCNCDuFPKwP+G+L9i5ukVHQPgJHwW3pVFfYxPDsWE0hICnhAArVGl+icAgQRoToXLlCDUhSlOUIRrmp5SQjchnfS+jXfT9XReKQefa1iYyMAuB1OnxWK/+K4bQsabsQ/36hsfBo28Qtz6U4d1QU2gw2Tm+UH6rPVMBTbo0TJ7QbmN7RJKyVajvY3UW1BJGdxH8BU7P8JRbPIQfIgBGP8PcG3D1ajKTj6l4zCmTORwOrTyIPyCFY/CUhIGpGpa0TroZupPQmr6vEBjjYg5CDN+RnmL7p6Us4bFqp9rueotKjIumscpIWwwl2qyVFiHdgqw1VsYLeazyf5LIbBGJag2JHad4D7o5iSgWKPe8vusUjbEyXFqdys3iRfzWo4kFm8TTur6bGkaT0Ix2V+T3pjxF/wB16Lha68i4LxSlQrA1Se6csAnodPFabDenFGSGsqEDeGifiVqi1YxVIvuwj0im9StcsnR9KqBHed4ZHH7Ql/8AMBJik4gGAczRPWNlJSitsCpyfo12icCsgPTZsSaD46OYf2UtL01pH+XVHk390ndH6HxT+GqXLNu9L6YdldTqC0zDTr4OVhnpPRPv+bVO+P0njn8Di5BqHpLRcY7TermED4pXekuHDi0vIP6HkG02ICncvoOyXwLpCUL/API8N/qjl3X/ALJf/mKNQZWVWlxBgaExrE6o9yWQdrIOIgvdr2RIH3KG1sJoZMyLbXRR8AKtiBafBc+bu7m2OFYC4vhrTOYB3iEB4tRBIc0w9pEOaACIjlqtXjHWWXx4EyEYOzI8ms4HxM1KYzd4Wd48/NGWVJWN9FX3ePP6LU0XLpwd4nPmrSsH1Vx2ytlUsYbjwWeeiynyBmKQXFDXx+yOYlqCYluvj9lkls2RMvxLVAKrL3Wi4szkgTgngOA8UPbDox3zLf2VjAsmfE/VU8XVIrGALMGs7k8h0RDBj2cxeJ+I6rRJ2RWthrAjRGZAHlPwBWPw7nbFwF/e2sIgkBWnl5/M48/xLRvccwqZQ/sZSNTSaCPL5qzg6I/ZZvB1nBo7RMR+Z297jLyn4IjhazhqXExMDMI0t3bqpwf0buCnFfxm/pH1Kko01X4rLqk75BEW3co6YrADU33DDaN4hJbIb2QXFO3l91HisE0nS/NVBiqg10kCAGk7f1c1J/F1O1Y/BupjTtaQj2sW47+DEBJhcLlrUjyJ+cLsRUeIsZ8GxrHvKVj+3SnmPq1B3QydzRkKGvopQmVRZBCA3G6WWW4gLrWV2W8lm+It1TR2An9FD23eH7LWU1k/RY+0d4LWNsunRf4MNVfs0WVU8T3leLwqNZ0kqieh6ewfikExRsfFGsSUCx+6ySNcTO8QNyg1dtrInxB2qEVKtuidFhnYzValie6JgnaefVE6QHqj+koUGAvq/r/p9xg3KN0WRTuY3kctVfN6K4rLIaeSB5COxuY2Mq7TaYnJpJs197HcO0lQvc3L+JmmIBLR15fJX2gZe8ND/pT47bpGyWJmtOUQDBMgkPkWMwJvzvzV/Cyb25R7WLWhUqWFcWg5TIgz6tsRGwDuqsYakRALD45SDc3BAd0+CruGwTxwl/8A9befXldVWV6gOpjT8Q2uL9pk81ZxV80XORvPWTyuocPQOX84jWfX28J10VcRpE1NrSCS+XCJlzCbbaeKnwtdjYEtdO5NMQL8l1J5a0jeRJcKhtzuNYhTeu7UBrLaSSDGvLRFiIbiMRTmMrbWHaZvc784T6w7VE6XB+bFA9xJ7w596YN4Pd2hT4kx6o/3qxK0NFmlUTxZSA3SOCAChVd2Vm+JbmFpKwss9xXQ8kyIiL0TfNXyWxiViPRL8fyK3QC6VHiYa3M0JCHvOqIOQ9yoqMekD8SgGPKO4xyA4xZXs1xAGPZKCYpm6N8Q3QbGN7Mpoli0ZvCHtO07792bGN7jRaP+HJpgDWOZHzCAcOZLdBJc92rfedtrutJjauSmD1jUi3iBKuqbsVx0wc2i0wQcwGoL3gn4+Z8kSe1w1yERu+mY17XaHgquFrA6ZugFSpef9ukR8VbNTMwDNJgAg1LG/Jzb7jyQkBF3C4txaIqESyxikdAP20VmjinZxDnGSP5bYjcSCqNJpOpaS0dm1EwZ173yUuGpgvBDQDmB7tI/MG3j0VTSGDGJb+JGst5HZp0Mc03B4cwI1kxIcQY1sHxF/LyUuLiKkidLQDs3Y6rsKwQIjun8gA+RhVxDMsGu+ItMx3Dt1zKI8QIcQ7WP9N+o/wClM7I2A4EnmG9I2Jj/AJUNQU50eII97WY531RdvgqIHkCbkEzvUAjnceHxVmuOzS6fsJuk58jpao0/8XU+Ib2afKDzOw8yhIMdmgAXFOYLSuKApRrrO8YZIPgtFW1KAcXNkUFAz0UP+YA6H7LfQvPfRp0Ylq9DXSo8THX5h2rofBD36K9inQ0odXNlnqD0lgH4s6oJitEYxRQXFaLPY0oB4tmuyDY9wAg7ovj3IJxSPVk8gT8injss9AfgtcObTAaJy96RN9RGu60ONaPVtkxJ1lw1B3F0G4BRGVgBuGstmmNDMLRV3kNblAnrm2H9IKsnyEWgfhS2Zkg7+0fo0WvF9YVl7mkANM7w2oBAGjYcI5/AqzhsXv7O9ie2LbDu33VqtiMzbQImzHOBMgx+XodUHcRFKi2Gm/ekkB1KTIOsNkq5hWnM2Wi2U/y7Ea6XUNJ7QGw7LIkxUZYx1Go89FNwwB1RsHQ6TRMETyvv9UrTGQQxziM1iQXDQt90a5vBS4FpIswjxbTI0Efm1S4yjmDm75x7u17SIUmGFSABnbblR32MfZVRGkQ1KRt7OIPuMG+3aUHqQ0iGxebsdex90xor9V1QR3zGoysM8yIIVLEUIcOwGiby0yTBJIyuRFLWHq2BmZGkVALa6+KtY7uNjkfmFXZThrhLQYOgqW+fLkrGMZma0G8gz5hCSCg6wWXT9UlLTyC4BRClTEarPcZsD4FaGvqgHHqBc1zRqQUVsiMd6I1XOxjHmSC4tnbnbovXAvKPRljhiWAyGh0x8R/fivWQulT0Yqq/QXxXd80PrCyvY51ghzysk3kvpLALxbolCsQbFX8edUMqmJnRVGhIA4190A9IHRQfGuVw+IKO45tyVnvSH8I+IHLVwGqeHJFj0XOERawAsJD8xMA9LaIjj+61ocGmffLZuLCxlV+GVS50EyRO4cBLdLDaVc4nUyiBYkHtSBF9swgp3yKr/kr4Rzj+dvPN66fBphnVEsNWN+0MoOvrhps3u6fNU6NdwJGYQNRnpjNYz+Xy2V6lVIDriDFvWUx4x2eaEhRrn279+tVhPPKAW9Y81Nw7ES8dqZJJ7THdBmtKipg5u9Ak/mpG5FzcdfkrPD6bc0gHeZbTFjO4ul9BL+NqGDE66gtk9O1ZQ0q9SBDn6xpSPM6WU1RzspDBcuj8tr/1LjhhHZEFt+40eZg3SwimgzbWBlSrUzDv6gd1h2vvY6KN+LdmIgna9N3ncHx+Sjx9B2ZtpE+5FtY7JUVSA4EjeO7UjSLR0A+KjSImXaLIYJAmb2qW8OdlcxB7DY5deSomMultJAqjxsN+qu4gdhvKPslloMdhrCulo/SPouhR8PPYb+kdNhsnvQAVsTObyQfijpRWvqg/EkCIC4SnlrNPVeiBeeU6ntW/qXojSt/T8TL1HIvY86KhWcrmON/JDKr1nqPJbTX5B2OKD41FMXfXmheLdCrL0AqhlxnRA/SEezaOdSmNh+du5sjmK3Wf4078Pn6xp0B0M6HwVlPkhpOyDfBGQe1qc3u9PdVrHv2EbEyWaTcAO1NlU4a0CAYFps1rd7iBZO4iO1IEiNPZzvHeOk9Ez2VWwTU3PcT2t7SKUAHSDvCKHPoQ8wL2YQbTbzhBsM2blgnwog+Otv8AlFKeNcRdztL9lmm2hsYIQZESCg6BMxO9OkSJ/vyVjCAFwgbTemxsSOYumMqvLJGYg2MsbzIgifBPwLADOUWkH2YbfoR0QtgnslqNJ098zIJG+wKleYaZgGBbI7lznf7p+CNz+o/VFy1Vw0GewHjRoIBNrerfOnOeipV2jPpBF/5rZ0MHbWR5I9imZnAGbciR9ENqYQZu8/r2j9EXIiRxIyTOwjtO1P0V3FD2bAeXXlzXfwYDRd3hmOydjTDW+P2Qlokdl/hgmmz9Ddv6RspSouG/hs/Q3nyUnNKwFXFFBccb30R3EiyD8QpWRCgA5ntG8p+4XolLQeC88qd8f7fqvQqHdHgPotvT6MvUbRZxx7SHVVdxru0fFUKxssk9miGkDcWhONdqiuI1QzGCJQRYgFiAs9xgE1KI5vMb6MefstHiiLrPY9uavRGt3G+bYR+W+6tpcgz0GOHnu2GmgEeEDZLj3lzrNmIElrSLXA706u8FLSsRFhHWNL63hRYigSM2Vpv7hLttCCOSPsV8SxhWuj8I+TKYuOQL735clPkLj3BAtJpwYIiJBmbKCk2RGRo3vSfzN5B1sr9bDNymQwQ2e6+wm+/NGxX7HYG4AAbYCQGVJjW/28Fe4c0XFtCbB43Ea+aEYOsGsBGQDn7XUT9EV4RXzSZFwdC7mOY6oPQfZaw1djD2iGy43MjfmizMZTP5gd9VnsvaHai5sHAb9df+0RmIAcdNnMPI8twq6awGeyxXxTM/eb0vyVavWbOo+KrFzjVPf6fh+HzVbF0yXTD5kQYpHTe+10JRImaAPblFx8VWxx7I8fsqbKRDQIeIvdtProPFWMb3G+XTZCasgweQnw5802foH0Tmm5TOFH2bOrR1UpF1WQZW0QniIEInidCg3FXww+CYgDe4Fw8QvQcKew39I+i82AGZpm/Jej4P8Nn6R9Ft6fTM3ULKJMS658SqFYqxiXySqFR6yN5NEdEFdDcWVeruQbHVv2RGQHxztws/ie1iaQJAADySSQAJbeQjGOrRPignrf8AMggwRTP5gNXDnrpor6SyGpxNKKnauJtrrdUyxpJlzAdb5wbdQevyVjB9rOSocrQ3XtH/ANjm768vJFLIkngv4BoEXbF4vUgxBN94uij3HYtmCR2nwYBtE6EoHQrN6RYfjxHPfW6u4XGlpbcOA/8Ac34GRcbIsrLtPGkNvkJDb9ojXa4Vjg2O9YD2QLT3mne4t4Jhx4dPYbqJh7esnTaFJgnBriA0NsLjKQdbSFVJWWh0yCu8h8gmxOgYd9YdqreLc6W2cZMk5G/AX80NrO7WbxPdDum+ifh2GpVa47D3Hai0ATEeSlPQZ7LbKLi8kh2h/I0TPIjy+abVw/aAy8v5e9r630TBU9p2ds38t++mmuynpZc06gg60369PGFGIWHsGXu6D/TPOVJjD7Nvl02+Sq1XjJG9rAPveYk6XS8RqRTb4j6FVz0PDYa4OZp09+zrqrTnXVThlWaVONIUzjdU+wjcRogPHO4UdqmyB8YPYTIi2ZwDtj++S9I4e72bP0j6Lzam6XjxXo/Dvw2fpC3UPZm6h5RFXddUKzrp+KxQB6oXUxN+ZlYrXZqSJa1RBOIvsVerVb/3yQLimIkgdVYkFA3HmSggk17bMb83G3yV7FViXFCmPIqPPRg//R+60U1YWo0bDhdUFr7wbja8dFbczNliCAI8OazmBqQ0A6kSf93aH1RTC1S3QovAiVw5QwYAFhGosFZGEHuiCeQ8Z+N0PoY880Rp43TfxVbaYbNCVMK2Zyt+AO0Kam0DRoFtQAEv8S3kkD5HJI2G2QcaMxOm91fwFBozG98sGTaBzm6rkgtHglpV/gFE7BauX2UG5hdwAaL5nf3/ANqPEAF5gujnJ+Caa06rp8FO4HaSuogs7zuVnET8dFR4uYaBycPOx/ZWBWsqHFah9XJ2I/b7obCkaDglb2NPzHzKIVnalCPRyoPUM8/k4oniKo281X25AxlStI/sITxS7Oiu1TAJ3hDcfdsTsgkFGaJ7QXpvDfw2fpH0XmNQRUGuuh8l6Xw13smfpC30TL1G0ZH0kxtahVLTh6j2jR9MhwI58ws7ivSsaepqt8SAvWON8KdU7TMubcOkfAhZDjFZ+FbmrsysnKHF0gmCQN9gfgqnGz4lsZtrZgMV6Ukus10dXDX4IfU4yXXg9LhbbEekeGeO9T03j9lZwnCjVAexgLTo6BBTdy/4Dm2ZGQ4bVqYirTpkuLXuAcNgJAlaqp/hwCSW1yJ1lo06X5StLwPg/qnF7iJIygDQCQTNtZCOtC0RiraM0qjvhmPx/oOCWmi/JDWtcHAmcoDZHKwVuh6GMygF78wFyIieYELVNapw1BxQFUl9MEPRSs1+UG0TnkZT0jWfKFFX4PiGwBTc5xJuMpby1kZed+S9HaxPFMJPGizzyPOqXBsRA9nc6kubbw7UqTC8OrGpkIJAcA514ib38F6F6kJfUhDxxJ55HmDOF4mmJdScWibiHQBpIbKmw+CqOEhmmxIBv0K9IFEJrsKDsLIOlEb/AGJGIo8MrEA+rI6EtEfNTHhVWO7M7SLfFbRtJPdSCHhgL55GCqcHrDRk+Dm/chPq+jj3UKwce25pFNtoba0xqSVt/VhcaQRVKKyR1pNHn/A8PUo0W06oyvAJIkGJMgSPFEQ+bytFi+FU3kkyCRqCQf2Q3EcJDTLXPA5SCBzIBCpl08m7otVeNsgLEvMm23xQvE4gi26pY/j72TIBgkRpN90Yp8JqVmseHMaHNDvzOMETGg580saMvg7qQWzM1X+2tzXqGAbFNg/pH0Wapehjc4capyiLAQTF9TMBapjYgclspwaWTJWmpPAaWX/xD4I7F4Q02ua0h7XdqYMAiJGmvyWoCo8Xd7M+IVdWThByXoNLmjwyn6C1RUDX1GAGO5mdvG4C9gwmAFOm1o0DQFn4nEsG0hbUtsl6arKpHukW9TFRaSBwapmpz2JGtWkyj2qwwKJjFM1QhKE4JAEqUI8JyaF0oEHLkiVAh0riuSEqEEKQlOTCiQhxTjlJbr5fdAXUa1Qdqq6nM2lsgdba+BK0FRBvSdxbha1SmctRlNzmkXggT3TY6bhVVYTeYuxdSktNGU4t6MU4Ht2yDuGg9SXXJ1Oqa2piKYEYgVOjiwE22hl1g63prjR/MafGmz7BencEwralClUqNGdzATbLc9Aqo0q61IuqOmuSL/BsS97TniRuPmPp8URCipNAEAADonhboppZML2GkO44/wBn5/ZEShPpA6GN8SsnVfxSL6H8iMvgDmxbR4/QrcVdFg+AvnGDwP0K3VUpejVqZZ1fMruKfTYo5uniothlJU4BMapAUAj2lPUQTwVCDkoTQUqBB8rkyV0oWIPJSSmJVLEFJTVy4lEg0qDE0xlNpEGRz6KYlR1pIPgUJaYVsw3HuFUXMcQwCwI7IgQYJEc5+S0lOkAxoHuj6IRxzMKREknMADldz+fijNN3ZAPIfRYugk2pXNPV+jmhOa1PDVLSZK6NzEW2VZQzj9RuUNcSLEhwiR8RCa2oWldjcNTxDcryRyc0wR4KmvSc4OKLaNRRkmzM+iw/zboOYQe0QNjqIA/srb1f+1T4PwilhxDJJOrnGSfsrlYIUYOELMatUU5XRTe6bCwU1NQuapqSuKSZqeExpCkaUAigLiV0LsqgRA5PaU0tTVCE0rgmNKdKBBUhK4lMBUIOlNLk0u5JESCl6jc5cSmOcknxYY7QE4yezHUfMq+8aIP6QU3iO4WZmEukzAdJhsfdGn90HosX+OVlI0dX6FYVbpmAqNMxcqdtVdGxjI3NlQOaBEanZcuTgJaeMi0zzP2VhtcFKuQsEVLkXLkoTixNIK5coQ4VHBK3EFKuUCSNxCd68JVyFiDTB3XBnIrlyhBYO6aHT4LlyhBS5MJSLkQCEpjmSI5rlyjSeGS9gLiuBvc7t1fZgg5QIJj8p6IhE9o90aDmuXKunSjTxFWHqVJT2IRKS4XLleUn/9k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41" name="Picture 21" descr="http://www.earlychurchofjesus.org/images2/torah%20book%202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169" y="5829616"/>
            <a:ext cx="640231" cy="886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47" descr="&quot;Copper Torah&quot; bar mitzvah invitation from Checkerboard"/>
          <p:cNvPicPr>
            <a:picLocks noChangeAspect="1" noChangeArrowheads="1"/>
          </p:cNvPicPr>
          <p:nvPr/>
        </p:nvPicPr>
        <p:blipFill rotWithShape="1">
          <a:blip r:embed="rId12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6078" b="37959" l="47059" r="86353">
                        <a14:foregroundMark x1="63059" y1="9404" x2="63059" y2="9404"/>
                        <a14:foregroundMark x1="62588" y1="14794" x2="62588" y2="14794"/>
                        <a14:foregroundMark x1="76706" y1="32339" x2="76706" y2="32339"/>
                        <a14:backgroundMark x1="81647" y1="28211" x2="81647" y2="282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736" t="5849" r="12341" b="62042"/>
          <a:stretch/>
        </p:blipFill>
        <p:spPr bwMode="auto">
          <a:xfrm>
            <a:off x="1737962" y="5268397"/>
            <a:ext cx="319438" cy="429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46839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storage.designcrowd.com/design_img/95633/73441/73441_1717245_95633_imag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9444" b="89636"/>
          <a:stretch/>
        </p:blipFill>
        <p:spPr bwMode="auto">
          <a:xfrm>
            <a:off x="6395549" y="2144197"/>
            <a:ext cx="2704110" cy="690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0" y="76200"/>
            <a:ext cx="91440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800" dirty="0" smtClean="0"/>
              <a:t>FEEDBACK FOR RESPONSE CARD</a:t>
            </a:r>
            <a:endParaRPr lang="en-US" sz="2800" dirty="0"/>
          </a:p>
        </p:txBody>
      </p:sp>
      <p:pic>
        <p:nvPicPr>
          <p:cNvPr id="6148" name="Picture 4" descr="http://storage.designcrowd.com/design_img/95633/73441/73441_1720859_95633_imag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575" y="1165057"/>
            <a:ext cx="3673342" cy="3673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3"/>
          <p:cNvSpPr txBox="1">
            <a:spLocks noGrp="1"/>
          </p:cNvSpPr>
          <p:nvPr>
            <p:ph idx="1"/>
          </p:nvPr>
        </p:nvSpPr>
        <p:spPr>
          <a:xfrm>
            <a:off x="4307774" y="838200"/>
            <a:ext cx="2438400" cy="338534"/>
          </a:xfrm>
          <a:prstGeom prst="rect">
            <a:avLst/>
          </a:prstGeom>
          <a:noFill/>
        </p:spPr>
        <p:txBody>
          <a:bodyPr wrap="square" lIns="91418" tIns="45710" rIns="91418" bIns="45710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1600" dirty="0" smtClean="0"/>
              <a:t>Remove </a:t>
            </a:r>
            <a:r>
              <a:rPr lang="en-US" sz="1600" u="sng" dirty="0" smtClean="0"/>
              <a:t>bowtie</a:t>
            </a:r>
            <a:endParaRPr lang="en-US" sz="1600" u="sng" dirty="0"/>
          </a:p>
        </p:txBody>
      </p:sp>
      <p:sp>
        <p:nvSpPr>
          <p:cNvPr id="10" name="TextBox 9"/>
          <p:cNvSpPr txBox="1"/>
          <p:nvPr/>
        </p:nvSpPr>
        <p:spPr>
          <a:xfrm>
            <a:off x="1619250" y="4817031"/>
            <a:ext cx="952500" cy="2989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b="0" dirty="0" smtClean="0"/>
              <a:t>5 ”</a:t>
            </a:r>
            <a:endParaRPr lang="en-US" b="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685800" y="4776457"/>
            <a:ext cx="3087956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3"/>
          <p:cNvSpPr txBox="1">
            <a:spLocks/>
          </p:cNvSpPr>
          <p:nvPr/>
        </p:nvSpPr>
        <p:spPr>
          <a:xfrm>
            <a:off x="4343400" y="2144197"/>
            <a:ext cx="2438400" cy="584755"/>
          </a:xfrm>
          <a:prstGeom prst="rect">
            <a:avLst/>
          </a:prstGeom>
          <a:noFill/>
        </p:spPr>
        <p:txBody>
          <a:bodyPr vert="horz" wrap="square" lIns="91418" tIns="45710" rIns="91418" bIns="4571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600" dirty="0" smtClean="0"/>
              <a:t>Change background to </a:t>
            </a:r>
            <a:r>
              <a:rPr lang="en-US" sz="1600" u="sng" dirty="0" smtClean="0"/>
              <a:t>swirl design</a:t>
            </a:r>
            <a:endParaRPr lang="en-US" sz="1600" u="sng" dirty="0"/>
          </a:p>
        </p:txBody>
      </p:sp>
      <p:sp>
        <p:nvSpPr>
          <p:cNvPr id="15" name="TextBox 14"/>
          <p:cNvSpPr txBox="1"/>
          <p:nvPr/>
        </p:nvSpPr>
        <p:spPr>
          <a:xfrm>
            <a:off x="76200" y="2759631"/>
            <a:ext cx="838200" cy="2989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pPr algn="l"/>
            <a:r>
              <a:rPr lang="en-US" b="0" dirty="0" smtClean="0"/>
              <a:t>3.5</a:t>
            </a:r>
            <a:r>
              <a:rPr lang="en-US" b="0" dirty="0" smtClean="0"/>
              <a:t>”</a:t>
            </a:r>
            <a:endParaRPr lang="en-US" b="0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2971800" y="982990"/>
            <a:ext cx="1371600" cy="3641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3"/>
          <p:cNvSpPr txBox="1">
            <a:spLocks/>
          </p:cNvSpPr>
          <p:nvPr/>
        </p:nvSpPr>
        <p:spPr>
          <a:xfrm>
            <a:off x="4343400" y="3124200"/>
            <a:ext cx="4724400" cy="3674832"/>
          </a:xfrm>
          <a:prstGeom prst="rect">
            <a:avLst/>
          </a:prstGeom>
          <a:noFill/>
        </p:spPr>
        <p:txBody>
          <a:bodyPr vert="horz" wrap="square" lIns="91418" tIns="45710" rIns="91418" bIns="4571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/>
              <a:t>Make first letters of these lines stand out (They spell DYLAN)</a:t>
            </a:r>
          </a:p>
          <a:p>
            <a:r>
              <a:rPr lang="en-US" sz="1600" dirty="0"/>
              <a:t>Change text in last line from “NUMBER” to “NAMES”</a:t>
            </a:r>
          </a:p>
          <a:p>
            <a:r>
              <a:rPr lang="en-US" sz="1600" dirty="0" smtClean="0"/>
              <a:t>Add check boxes, </a:t>
            </a:r>
            <a:r>
              <a:rPr lang="en-US" sz="1600" dirty="0" smtClean="0">
                <a:sym typeface="Wingdings"/>
              </a:rPr>
              <a:t>, </a:t>
            </a:r>
            <a:r>
              <a:rPr lang="en-US" sz="1600" dirty="0" smtClean="0"/>
              <a:t>to 2 of the lines (see below)</a:t>
            </a:r>
          </a:p>
          <a:p>
            <a:pPr marL="800100" lvl="2" indent="0">
              <a:buNone/>
            </a:pPr>
            <a:r>
              <a:rPr lang="en-US" sz="1800" b="1" dirty="0" smtClean="0">
                <a:solidFill>
                  <a:srgbClr val="C00000"/>
                </a:solidFill>
              </a:rPr>
              <a:t>D</a:t>
            </a:r>
            <a:r>
              <a:rPr lang="en-US" sz="1600" dirty="0" smtClean="0"/>
              <a:t>o </a:t>
            </a:r>
            <a:r>
              <a:rPr lang="en-US" sz="1600" dirty="0"/>
              <a:t>you think you can join us? </a:t>
            </a:r>
          </a:p>
          <a:p>
            <a:pPr marL="800100" lvl="2" indent="0">
              <a:buNone/>
            </a:pPr>
            <a:r>
              <a:rPr lang="en-US" sz="1800" b="1" dirty="0">
                <a:solidFill>
                  <a:srgbClr val="C00000"/>
                </a:solidFill>
              </a:rPr>
              <a:t>Y</a:t>
            </a:r>
            <a:r>
              <a:rPr lang="en-US" sz="1600" dirty="0"/>
              <a:t>our reply is requested by August 21, </a:t>
            </a:r>
            <a:r>
              <a:rPr lang="en-US" sz="1600" dirty="0" smtClean="0"/>
              <a:t>2013</a:t>
            </a:r>
          </a:p>
          <a:p>
            <a:pPr marL="800100" lvl="2" indent="0">
              <a:buNone/>
            </a:pPr>
            <a:r>
              <a:rPr lang="en-US" sz="1600" dirty="0" smtClean="0"/>
              <a:t>____________________ </a:t>
            </a:r>
            <a:endParaRPr lang="en-US" sz="1600" dirty="0"/>
          </a:p>
          <a:p>
            <a:pPr marL="800100" lvl="2" indent="0">
              <a:buNone/>
            </a:pPr>
            <a:r>
              <a:rPr lang="en-US" sz="1800" b="1" dirty="0">
                <a:solidFill>
                  <a:srgbClr val="C00000"/>
                </a:solidFill>
              </a:rPr>
              <a:t>L</a:t>
            </a:r>
            <a:r>
              <a:rPr lang="en-US" sz="1600" dirty="0"/>
              <a:t>ooking forward to attending!  </a:t>
            </a:r>
            <a:r>
              <a:rPr lang="en-US" sz="1600" dirty="0" smtClean="0"/>
              <a:t>   </a:t>
            </a:r>
            <a:r>
              <a:rPr lang="en-US" sz="1600" dirty="0" smtClean="0">
                <a:sym typeface="Wingdings"/>
              </a:rPr>
              <a:t></a:t>
            </a:r>
            <a:endParaRPr lang="en-US" sz="1600" dirty="0"/>
          </a:p>
          <a:p>
            <a:pPr marL="800100" lvl="2" indent="0">
              <a:buNone/>
            </a:pPr>
            <a:r>
              <a:rPr lang="en-US" sz="1800" b="1" dirty="0">
                <a:solidFill>
                  <a:srgbClr val="C00000"/>
                </a:solidFill>
              </a:rPr>
              <a:t>A</a:t>
            </a:r>
            <a:r>
              <a:rPr lang="en-US" sz="1600" dirty="0"/>
              <a:t>w shucks, can't make it! </a:t>
            </a:r>
            <a:r>
              <a:rPr lang="en-US" sz="1600" dirty="0" smtClean="0"/>
              <a:t>            </a:t>
            </a:r>
            <a:r>
              <a:rPr lang="en-US" sz="1600" dirty="0" smtClean="0">
                <a:sym typeface="Wingdings"/>
              </a:rPr>
              <a:t></a:t>
            </a:r>
            <a:r>
              <a:rPr lang="en-US" sz="1600" dirty="0" smtClean="0"/>
              <a:t> </a:t>
            </a:r>
          </a:p>
          <a:p>
            <a:pPr marL="800100" lvl="2" indent="0">
              <a:buNone/>
            </a:pPr>
            <a:r>
              <a:rPr lang="en-US" sz="1600" dirty="0" smtClean="0"/>
              <a:t>____________________</a:t>
            </a:r>
            <a:endParaRPr lang="en-US" sz="1600" dirty="0"/>
          </a:p>
          <a:p>
            <a:pPr marL="800100" lvl="2" indent="0">
              <a:buNone/>
            </a:pPr>
            <a:r>
              <a:rPr lang="en-US" sz="1800" b="1" dirty="0" smtClean="0">
                <a:solidFill>
                  <a:srgbClr val="C00000"/>
                </a:solidFill>
              </a:rPr>
              <a:t>N</a:t>
            </a:r>
            <a:r>
              <a:rPr lang="en-US" sz="1600" dirty="0" smtClean="0"/>
              <a:t>ames </a:t>
            </a:r>
            <a:r>
              <a:rPr lang="en-US" sz="1600" dirty="0"/>
              <a:t>of people attending______</a:t>
            </a:r>
            <a:endParaRPr lang="en-US" sz="1600" dirty="0"/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3773756" y="3439597"/>
            <a:ext cx="534018" cy="108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ight Brace 22"/>
          <p:cNvSpPr/>
          <p:nvPr/>
        </p:nvSpPr>
        <p:spPr>
          <a:xfrm>
            <a:off x="4133850" y="1219200"/>
            <a:ext cx="209550" cy="6096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Content Placeholder 3"/>
          <p:cNvSpPr txBox="1">
            <a:spLocks/>
          </p:cNvSpPr>
          <p:nvPr/>
        </p:nvSpPr>
        <p:spPr>
          <a:xfrm>
            <a:off x="4336918" y="1371600"/>
            <a:ext cx="4762742" cy="830977"/>
          </a:xfrm>
          <a:prstGeom prst="rect">
            <a:avLst/>
          </a:prstGeom>
          <a:noFill/>
        </p:spPr>
        <p:txBody>
          <a:bodyPr vert="horz" wrap="square" lIns="91418" tIns="45710" rIns="91418" bIns="4571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600" dirty="0" smtClean="0"/>
              <a:t>Include </a:t>
            </a:r>
            <a:r>
              <a:rPr lang="en-US" sz="1600" u="sng" dirty="0" smtClean="0"/>
              <a:t>title text or graphic </a:t>
            </a:r>
            <a:r>
              <a:rPr lang="en-US" sz="1600" dirty="0" smtClean="0"/>
              <a:t>on top 1 inch of card (</a:t>
            </a:r>
            <a:r>
              <a:rPr lang="en-US" sz="1600" dirty="0"/>
              <a:t>the top inch of the card will show when it is in the pocket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547256" y="1681163"/>
            <a:ext cx="0" cy="274320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762000" y="1219200"/>
            <a:ext cx="3429000" cy="56673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1752600" y="2917916"/>
            <a:ext cx="2021156" cy="11968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144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0" y="76200"/>
            <a:ext cx="91440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800" dirty="0" smtClean="0"/>
              <a:t>TBD CARD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1364433" y="1606486"/>
            <a:ext cx="2443653" cy="26880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944473" y="4768961"/>
            <a:ext cx="952500" cy="2989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sz="1600" b="0" dirty="0" smtClean="0"/>
              <a:t>5 ”</a:t>
            </a:r>
            <a:endParaRPr lang="en-US" sz="1600" b="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035389" y="1606486"/>
            <a:ext cx="0" cy="268801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1065" y="2801012"/>
            <a:ext cx="838200" cy="2989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pPr algn="l"/>
            <a:r>
              <a:rPr lang="en-US" sz="1600" b="0" dirty="0" smtClean="0"/>
              <a:t>5.5”</a:t>
            </a:r>
            <a:endParaRPr lang="en-US" sz="1600" b="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364433" y="4508540"/>
            <a:ext cx="2443653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3"/>
          <p:cNvSpPr txBox="1">
            <a:spLocks/>
          </p:cNvSpPr>
          <p:nvPr/>
        </p:nvSpPr>
        <p:spPr>
          <a:xfrm>
            <a:off x="204952" y="561321"/>
            <a:ext cx="8339958" cy="584755"/>
          </a:xfrm>
          <a:prstGeom prst="rect">
            <a:avLst/>
          </a:prstGeom>
          <a:noFill/>
        </p:spPr>
        <p:txBody>
          <a:bodyPr vert="horz" wrap="square" lIns="91418" tIns="45710" rIns="91418" bIns="4571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600" dirty="0" smtClean="0"/>
              <a:t>Please create one additional “blank” card with the same format, design, border, </a:t>
            </a:r>
            <a:r>
              <a:rPr lang="en-US" sz="1600" dirty="0" err="1" smtClean="0"/>
              <a:t>etc</a:t>
            </a:r>
            <a:r>
              <a:rPr lang="en-US" sz="1600" dirty="0" smtClean="0"/>
              <a:t>, but no text</a:t>
            </a:r>
          </a:p>
          <a:p>
            <a:pPr marL="0" indent="0">
              <a:spcBef>
                <a:spcPts val="0"/>
              </a:spcBef>
              <a:buNone/>
            </a:pPr>
            <a:endParaRPr lang="en-US" sz="1600" dirty="0"/>
          </a:p>
        </p:txBody>
      </p:sp>
      <p:pic>
        <p:nvPicPr>
          <p:cNvPr id="16" name="Picture 2" descr="http://storage.designcrowd.com/design_img/95633/73441/73441_1717245_95633_imag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9444" b="89636"/>
          <a:stretch/>
        </p:blipFill>
        <p:spPr bwMode="auto">
          <a:xfrm>
            <a:off x="6395549" y="2380687"/>
            <a:ext cx="2704110" cy="690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ight Brace 19"/>
          <p:cNvSpPr/>
          <p:nvPr/>
        </p:nvSpPr>
        <p:spPr>
          <a:xfrm>
            <a:off x="4149616" y="1455690"/>
            <a:ext cx="209550" cy="6096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ontent Placeholder 3"/>
          <p:cNvSpPr txBox="1">
            <a:spLocks/>
          </p:cNvSpPr>
          <p:nvPr/>
        </p:nvSpPr>
        <p:spPr>
          <a:xfrm>
            <a:off x="4336918" y="1360767"/>
            <a:ext cx="4762742" cy="2308304"/>
          </a:xfrm>
          <a:prstGeom prst="rect">
            <a:avLst/>
          </a:prstGeom>
          <a:noFill/>
        </p:spPr>
        <p:txBody>
          <a:bodyPr vert="horz" wrap="square" lIns="91418" tIns="45710" rIns="91418" bIns="4571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600" dirty="0" smtClean="0"/>
              <a:t>Include </a:t>
            </a:r>
            <a:r>
              <a:rPr lang="en-US" sz="1600" u="sng" dirty="0" smtClean="0"/>
              <a:t>title text or graphic </a:t>
            </a:r>
            <a:r>
              <a:rPr lang="en-US" sz="1600" dirty="0" smtClean="0"/>
              <a:t>on top 1 inch of card (</a:t>
            </a:r>
            <a:r>
              <a:rPr lang="en-US" sz="1600" dirty="0"/>
              <a:t>the top inch of the card will show when it is in the pocket</a:t>
            </a:r>
            <a:r>
              <a:rPr lang="en-US" sz="1600" dirty="0" smtClean="0"/>
              <a:t>)</a:t>
            </a:r>
          </a:p>
          <a:p>
            <a:pPr>
              <a:spcBef>
                <a:spcPts val="0"/>
              </a:spcBef>
            </a:pPr>
            <a:endParaRPr lang="en-US" sz="1600" dirty="0"/>
          </a:p>
          <a:p>
            <a:pPr>
              <a:spcBef>
                <a:spcPts val="0"/>
              </a:spcBef>
            </a:pPr>
            <a:endParaRPr lang="en-US" sz="1600" dirty="0" smtClean="0"/>
          </a:p>
          <a:p>
            <a:pPr>
              <a:spcBef>
                <a:spcPts val="0"/>
              </a:spcBef>
            </a:pPr>
            <a:endParaRPr lang="en-US" sz="1600" dirty="0"/>
          </a:p>
          <a:p>
            <a:pPr>
              <a:spcBef>
                <a:spcPts val="0"/>
              </a:spcBef>
            </a:pPr>
            <a:r>
              <a:rPr lang="en-US" sz="1600" i="1" dirty="0" smtClean="0"/>
              <a:t>The text for this card will not be written for another month. Please let me know the cost if I hire you to </a:t>
            </a:r>
            <a:r>
              <a:rPr lang="en-US" sz="1600" i="1" smtClean="0"/>
              <a:t>complete this final </a:t>
            </a:r>
            <a:r>
              <a:rPr lang="en-US" sz="1600" i="1" dirty="0" smtClean="0"/>
              <a:t>card at that time</a:t>
            </a:r>
            <a:endParaRPr lang="en-US" sz="1600" i="1" dirty="0"/>
          </a:p>
        </p:txBody>
      </p:sp>
      <p:sp>
        <p:nvSpPr>
          <p:cNvPr id="22" name="Rectangle 21"/>
          <p:cNvSpPr/>
          <p:nvPr/>
        </p:nvSpPr>
        <p:spPr>
          <a:xfrm>
            <a:off x="1229706" y="1455690"/>
            <a:ext cx="2819400" cy="56673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44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5017</TotalTime>
  <Words>458</Words>
  <Application>Microsoft Office PowerPoint</Application>
  <PresentationFormat>On-screen Show (4:3)</PresentationFormat>
  <Paragraphs>71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Booz Allen Hamilton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Scott, Melissa [USA]</dc:creator>
  <cp:lastModifiedBy>Scott, Melissa [USA]</cp:lastModifiedBy>
  <cp:revision>44</cp:revision>
  <dcterms:created xsi:type="dcterms:W3CDTF">2013-04-18T17:36:47Z</dcterms:created>
  <dcterms:modified xsi:type="dcterms:W3CDTF">2013-04-24T12:39:16Z</dcterms:modified>
</cp:coreProperties>
</file>